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5" r:id="rId1"/>
  </p:sldMasterIdLst>
  <p:notesMasterIdLst>
    <p:notesMasterId r:id="rId56"/>
  </p:notesMasterIdLst>
  <p:sldIdLst>
    <p:sldId id="384" r:id="rId2"/>
    <p:sldId id="440" r:id="rId3"/>
    <p:sldId id="441" r:id="rId4"/>
    <p:sldId id="436" r:id="rId5"/>
    <p:sldId id="385" r:id="rId6"/>
    <p:sldId id="386" r:id="rId7"/>
    <p:sldId id="387" r:id="rId8"/>
    <p:sldId id="388" r:id="rId9"/>
    <p:sldId id="389" r:id="rId10"/>
    <p:sldId id="390" r:id="rId11"/>
    <p:sldId id="391" r:id="rId12"/>
    <p:sldId id="392" r:id="rId13"/>
    <p:sldId id="393" r:id="rId14"/>
    <p:sldId id="394" r:id="rId15"/>
    <p:sldId id="395" r:id="rId16"/>
    <p:sldId id="396" r:id="rId17"/>
    <p:sldId id="397" r:id="rId18"/>
    <p:sldId id="398" r:id="rId19"/>
    <p:sldId id="399" r:id="rId20"/>
    <p:sldId id="401" r:id="rId21"/>
    <p:sldId id="402" r:id="rId22"/>
    <p:sldId id="403" r:id="rId23"/>
    <p:sldId id="404" r:id="rId24"/>
    <p:sldId id="405" r:id="rId25"/>
    <p:sldId id="407" r:id="rId26"/>
    <p:sldId id="408" r:id="rId27"/>
    <p:sldId id="409" r:id="rId28"/>
    <p:sldId id="433" r:id="rId29"/>
    <p:sldId id="437" r:id="rId30"/>
    <p:sldId id="438" r:id="rId31"/>
    <p:sldId id="439" r:id="rId32"/>
    <p:sldId id="410" r:id="rId33"/>
    <p:sldId id="442" r:id="rId34"/>
    <p:sldId id="443" r:id="rId35"/>
    <p:sldId id="411" r:id="rId36"/>
    <p:sldId id="412" r:id="rId37"/>
    <p:sldId id="413" r:id="rId38"/>
    <p:sldId id="444" r:id="rId39"/>
    <p:sldId id="435" r:id="rId40"/>
    <p:sldId id="416" r:id="rId41"/>
    <p:sldId id="417" r:id="rId42"/>
    <p:sldId id="418" r:id="rId43"/>
    <p:sldId id="419" r:id="rId44"/>
    <p:sldId id="420" r:id="rId45"/>
    <p:sldId id="421" r:id="rId46"/>
    <p:sldId id="422" r:id="rId47"/>
    <p:sldId id="423" r:id="rId48"/>
    <p:sldId id="424" r:id="rId49"/>
    <p:sldId id="425" r:id="rId50"/>
    <p:sldId id="426" r:id="rId51"/>
    <p:sldId id="427" r:id="rId52"/>
    <p:sldId id="428" r:id="rId53"/>
    <p:sldId id="429" r:id="rId54"/>
    <p:sldId id="430"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3E"/>
    <a:srgbClr val="FFFFCA"/>
    <a:srgbClr val="005334"/>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4" autoAdjust="0"/>
    <p:restoredTop sz="94685" autoAdjust="0"/>
  </p:normalViewPr>
  <p:slideViewPr>
    <p:cSldViewPr snapToGrid="0">
      <p:cViewPr varScale="1">
        <p:scale>
          <a:sx n="97" d="100"/>
          <a:sy n="97" d="100"/>
        </p:scale>
        <p:origin x="200" y="8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BFE53B-5066-174C-A72E-F750F1526F61}" type="datetimeFigureOut">
              <a:rPr lang="en-US" smtClean="0"/>
              <a:t>1/7/19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FB796E-1204-6D45-A7B7-2B1650A5088F}" type="slidenum">
              <a:rPr lang="en-US" smtClean="0"/>
              <a:t>‹#›</a:t>
            </a:fld>
            <a:endParaRPr lang="en-US"/>
          </a:p>
        </p:txBody>
      </p:sp>
    </p:spTree>
    <p:extLst>
      <p:ext uri="{BB962C8B-B14F-4D97-AF65-F5344CB8AC3E}">
        <p14:creationId xmlns:p14="http://schemas.microsoft.com/office/powerpoint/2010/main" val="14555561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takeaways:</a:t>
            </a:r>
            <a:r>
              <a:rPr lang="en-US" baseline="0" dirty="0" smtClean="0"/>
              <a:t> Unix/C/C++ very important, plus I know a lot about it</a:t>
            </a:r>
            <a:endParaRPr lang="en-US" dirty="0"/>
          </a:p>
        </p:txBody>
      </p:sp>
      <p:sp>
        <p:nvSpPr>
          <p:cNvPr id="4" name="Slide Number Placeholder 3"/>
          <p:cNvSpPr>
            <a:spLocks noGrp="1"/>
          </p:cNvSpPr>
          <p:nvPr>
            <p:ph type="sldNum" sz="quarter" idx="10"/>
          </p:nvPr>
        </p:nvSpPr>
        <p:spPr/>
        <p:txBody>
          <a:bodyPr/>
          <a:lstStyle/>
          <a:p>
            <a:fld id="{39FB796E-1204-6D45-A7B7-2B1650A5088F}" type="slidenum">
              <a:rPr lang="en-US" smtClean="0"/>
              <a:t>3</a:t>
            </a:fld>
            <a:endParaRPr lang="en-US"/>
          </a:p>
        </p:txBody>
      </p:sp>
    </p:spTree>
    <p:extLst>
      <p:ext uri="{BB962C8B-B14F-4D97-AF65-F5344CB8AC3E}">
        <p14:creationId xmlns:p14="http://schemas.microsoft.com/office/powerpoint/2010/main" val="794163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C41667-7291-42E8-B00B-345BA584089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519841-B96A-4DD9-B158-9961937F6A4E}"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963806-7F59-464B-AFD0-4480C81518EB}" type="datetimeFigureOut">
              <a:rPr lang="en-US" smtClean="0"/>
              <a:pPr/>
              <a:t>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1A7C2DF-54B6-5640-932D-11171D2C73A6}"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963806-7F59-464B-AFD0-4480C81518EB}" type="datetimeFigureOut">
              <a:rPr lang="en-US" smtClean="0"/>
              <a:pPr/>
              <a:t>1/7/19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7C2DF-54B6-5640-932D-11171D2C73A6}" type="slidenum">
              <a:rPr lang="en-US" smtClean="0"/>
              <a:pPr/>
              <a:t>‹#›</a:t>
            </a:fld>
            <a:endParaRPr lang="en-US" dirty="0"/>
          </a:p>
        </p:txBody>
      </p:sp>
      <p:sp>
        <p:nvSpPr>
          <p:cNvPr id="7" name="Rectangle 6"/>
          <p:cNvSpPr/>
          <p:nvPr userDrawn="1"/>
        </p:nvSpPr>
        <p:spPr>
          <a:xfrm>
            <a:off x="0" y="5130444"/>
            <a:ext cx="9144000" cy="1727556"/>
          </a:xfrm>
          <a:prstGeom prst="rect">
            <a:avLst/>
          </a:prstGeom>
          <a:solidFill>
            <a:srgbClr val="00533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UO_Signature_4c.jpg"/>
          <p:cNvPicPr>
            <a:picLocks noChangeAspect="1"/>
          </p:cNvPicPr>
          <p:nvPr userDrawn="1"/>
        </p:nvPicPr>
        <p:blipFill>
          <a:blip r:embed="rId13"/>
          <a:stretch>
            <a:fillRect/>
          </a:stretch>
        </p:blipFill>
        <p:spPr>
          <a:xfrm>
            <a:off x="30000" y="30003"/>
            <a:ext cx="2239804" cy="398014"/>
          </a:xfrm>
          <a:prstGeom prst="rect">
            <a:avLst/>
          </a:prstGeom>
        </p:spPr>
      </p:pic>
      <p:sp>
        <p:nvSpPr>
          <p:cNvPr id="9" name="Rectangle 8"/>
          <p:cNvSpPr/>
          <p:nvPr userDrawn="1"/>
        </p:nvSpPr>
        <p:spPr>
          <a:xfrm>
            <a:off x="0" y="5130444"/>
            <a:ext cx="9144000" cy="1727556"/>
          </a:xfrm>
          <a:prstGeom prst="rect">
            <a:avLst/>
          </a:prstGeom>
          <a:solidFill>
            <a:srgbClr val="00533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Parallelogram 9"/>
          <p:cNvSpPr/>
          <p:nvPr userDrawn="1"/>
        </p:nvSpPr>
        <p:spPr>
          <a:xfrm rot="5400000" flipH="1">
            <a:off x="3510835" y="591853"/>
            <a:ext cx="2122328" cy="9144000"/>
          </a:xfrm>
          <a:prstGeom prst="parallelogram">
            <a:avLst>
              <a:gd name="adj" fmla="val 16594"/>
            </a:avLst>
          </a:prstGeom>
          <a:solidFill>
            <a:schemeClr val="bg1"/>
          </a:solidFill>
          <a:ln w="0" cap="flat" cmpd="sng" algn="ctr">
            <a:no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cs.uoregon.edu/Classes/14F/cis44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cmake.org" TargetMode="Externa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vtk.org" TargetMode="External"/><Relationship Id="rId3" Type="http://schemas.openxmlformats.org/officeDocument/2006/relationships/image" Target="../media/image2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jpeg"/><Relationship Id="rId5" Type="http://schemas.openxmlformats.org/officeDocument/2006/relationships/image" Target="../media/image12.jpeg"/><Relationship Id="rId6" Type="http://schemas.openxmlformats.org/officeDocument/2006/relationships/image" Target="../media/image13.jpe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ubtitle 8"/>
          <p:cNvSpPr>
            <a:spLocks noGrp="1"/>
          </p:cNvSpPr>
          <p:nvPr>
            <p:ph type="subTitle" idx="1"/>
          </p:nvPr>
        </p:nvSpPr>
        <p:spPr>
          <a:xfrm>
            <a:off x="3903132" y="6443132"/>
            <a:ext cx="5240867" cy="414867"/>
          </a:xfrm>
        </p:spPr>
        <p:txBody>
          <a:bodyPr>
            <a:normAutofit fontScale="92500" lnSpcReduction="10000"/>
          </a:bodyPr>
          <a:lstStyle/>
          <a:p>
            <a:pPr algn="ctr"/>
            <a:r>
              <a:rPr lang="en-US" sz="2400" dirty="0">
                <a:solidFill>
                  <a:schemeClr val="bg1"/>
                </a:solidFill>
                <a:latin typeface="Tw Cen MT" charset="0"/>
                <a:ea typeface="ＭＳ Ｐゴシック" charset="0"/>
                <a:cs typeface="ＭＳ Ｐゴシック" charset="0"/>
              </a:rPr>
              <a:t>Hank Childs, University of Oregon</a:t>
            </a:r>
          </a:p>
        </p:txBody>
      </p:sp>
      <p:sp>
        <p:nvSpPr>
          <p:cNvPr id="15363" name="TextBox 9"/>
          <p:cNvSpPr txBox="1">
            <a:spLocks noChangeArrowheads="1"/>
          </p:cNvSpPr>
          <p:nvPr/>
        </p:nvSpPr>
        <p:spPr bwMode="auto">
          <a:xfrm>
            <a:off x="289136" y="6365557"/>
            <a:ext cx="242585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600" dirty="0" smtClean="0">
                <a:solidFill>
                  <a:schemeClr val="bg1"/>
                </a:solidFill>
                <a:latin typeface="Tw Cen MT" charset="0"/>
              </a:rPr>
              <a:t>January 8, 2019</a:t>
            </a:r>
            <a:endParaRPr lang="en-US" sz="2600" dirty="0">
              <a:solidFill>
                <a:schemeClr val="bg1"/>
              </a:solidFill>
              <a:latin typeface="Tw Cen MT" charset="0"/>
            </a:endParaRPr>
          </a:p>
        </p:txBody>
      </p:sp>
      <p:pic>
        <p:nvPicPr>
          <p:cNvPr id="1536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9675" y="1114425"/>
            <a:ext cx="4149725" cy="414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5" name="Picture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9913" y="2943225"/>
            <a:ext cx="1828800" cy="1828800"/>
          </a:xfrm>
          <a:prstGeom prst="rect">
            <a:avLst/>
          </a:prstGeom>
          <a:noFill/>
          <a:ln w="9525">
            <a:solidFill>
              <a:schemeClr val="tx1"/>
            </a:solidFill>
            <a:miter lim="800000"/>
            <a:headEnd/>
            <a:tailEnd/>
          </a:ln>
          <a:extLst>
            <a:ext uri="{909E8E84-426E-40dd-AFC4-6F175D3DCCD1}">
              <a14:hiddenFill xmlns:a14="http://schemas.microsoft.com/office/drawing/2010/main" xmlns="">
                <a:solidFill>
                  <a:srgbClr val="FFFFFF"/>
                </a:solidFill>
              </a14:hiddenFill>
            </a:ext>
          </a:extLst>
        </p:spPr>
      </p:pic>
      <p:pic>
        <p:nvPicPr>
          <p:cNvPr id="15366" name="Picture 15" descr="Picture 10"/>
          <p:cNvPicPr>
            <a:picLocks noChangeAspect="1" noChangeArrowheads="1"/>
          </p:cNvPicPr>
          <p:nvPr/>
        </p:nvPicPr>
        <p:blipFill>
          <a:blip r:embed="rId4">
            <a:extLst>
              <a:ext uri="{28A0092B-C50C-407E-A947-70E740481C1C}">
                <a14:useLocalDpi xmlns:a14="http://schemas.microsoft.com/office/drawing/2010/main" val="0"/>
              </a:ext>
            </a:extLst>
          </a:blip>
          <a:srcRect l="2090" r="3677"/>
          <a:stretch>
            <a:fillRect/>
          </a:stretch>
        </p:blipFill>
        <p:spPr bwMode="auto">
          <a:xfrm>
            <a:off x="388938" y="1114425"/>
            <a:ext cx="1828800" cy="1828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7" name="Picture 18" descr="hero_v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921500" y="1114425"/>
            <a:ext cx="1828800" cy="1828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8" name="Picture 10"/>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20775" y="4594225"/>
            <a:ext cx="2743200" cy="1371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9" name="Picture 13" descr="entropy0000.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8938" y="2943225"/>
            <a:ext cx="1830387" cy="1643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15370" name="Group 24"/>
          <p:cNvGrpSpPr>
            <a:grpSpLocks/>
          </p:cNvGrpSpPr>
          <p:nvPr/>
        </p:nvGrpSpPr>
        <p:grpSpPr bwMode="auto">
          <a:xfrm>
            <a:off x="5256213" y="4584700"/>
            <a:ext cx="2768600" cy="1389063"/>
            <a:chOff x="1359236" y="1990051"/>
            <a:chExt cx="2768974" cy="1906669"/>
          </a:xfrm>
        </p:grpSpPr>
        <p:pic>
          <p:nvPicPr>
            <p:cNvPr id="15372" name="Picture 17" descr="Picture 169.png"/>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359238" y="1990051"/>
              <a:ext cx="2768972" cy="19060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1" name="Rectangle 20"/>
            <p:cNvSpPr/>
            <p:nvPr/>
          </p:nvSpPr>
          <p:spPr>
            <a:xfrm>
              <a:off x="1359236" y="3347600"/>
              <a:ext cx="1003436" cy="5491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Rectangle 21"/>
            <p:cNvSpPr/>
            <p:nvPr/>
          </p:nvSpPr>
          <p:spPr>
            <a:xfrm>
              <a:off x="3529641" y="1990051"/>
              <a:ext cx="598569" cy="30288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3" name="Rectangle 22"/>
            <p:cNvSpPr/>
            <p:nvPr/>
          </p:nvSpPr>
          <p:spPr>
            <a:xfrm>
              <a:off x="2218189" y="3698426"/>
              <a:ext cx="582692" cy="1982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 name="Rectangle 23"/>
            <p:cNvSpPr/>
            <p:nvPr/>
          </p:nvSpPr>
          <p:spPr>
            <a:xfrm>
              <a:off x="2343619" y="3373748"/>
              <a:ext cx="46043" cy="50336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sp>
        <p:nvSpPr>
          <p:cNvPr id="15371" name="Title 1"/>
          <p:cNvSpPr>
            <a:spLocks noGrp="1"/>
          </p:cNvSpPr>
          <p:nvPr>
            <p:ph type="ctrTitle"/>
          </p:nvPr>
        </p:nvSpPr>
        <p:spPr>
          <a:xfrm>
            <a:off x="117475" y="-58704"/>
            <a:ext cx="9026525" cy="1285875"/>
          </a:xfrm>
        </p:spPr>
        <p:txBody>
          <a:bodyPr>
            <a:normAutofit fontScale="90000"/>
          </a:bodyPr>
          <a:lstStyle/>
          <a:p>
            <a:pPr algn="ctr" eaLnBrk="1" hangingPunct="1"/>
            <a:r>
              <a:rPr lang="en-US" b="1" cap="none" dirty="0">
                <a:latin typeface="Tw Cen MT" charset="0"/>
                <a:ea typeface="ＭＳ Ｐゴシック" charset="0"/>
                <a:cs typeface="ＭＳ Ｐゴシック" charset="0"/>
              </a:rPr>
              <a:t>CIS 441/541: </a:t>
            </a:r>
            <a:br>
              <a:rPr lang="en-US" b="1" cap="none" dirty="0">
                <a:latin typeface="Tw Cen MT" charset="0"/>
                <a:ea typeface="ＭＳ Ｐゴシック" charset="0"/>
                <a:cs typeface="ＭＳ Ｐゴシック" charset="0"/>
              </a:rPr>
            </a:br>
            <a:r>
              <a:rPr lang="en-US" b="1" cap="none" dirty="0">
                <a:latin typeface="Tw Cen MT" charset="0"/>
                <a:ea typeface="ＭＳ Ｐゴシック" charset="0"/>
                <a:cs typeface="ＭＳ Ｐゴシック" charset="0"/>
              </a:rPr>
              <a:t>Introduction to Computer Graphics</a:t>
            </a:r>
            <a:endParaRPr lang="en-US" cap="none" dirty="0">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15060182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challenges?</a:t>
            </a:r>
            <a:endParaRPr lang="en-US" dirty="0"/>
          </a:p>
        </p:txBody>
      </p:sp>
      <p:sp>
        <p:nvSpPr>
          <p:cNvPr id="3" name="Content Placeholder 2"/>
          <p:cNvSpPr>
            <a:spLocks noGrp="1"/>
          </p:cNvSpPr>
          <p:nvPr>
            <p:ph sz="quarter" idx="1"/>
          </p:nvPr>
        </p:nvSpPr>
        <p:spPr/>
        <p:txBody>
          <a:bodyPr/>
          <a:lstStyle/>
          <a:p>
            <a:r>
              <a:rPr lang="en-US" dirty="0" smtClean="0"/>
              <a:t>How do you do it quickly?</a:t>
            </a:r>
          </a:p>
          <a:p>
            <a:pPr lvl="1"/>
            <a:r>
              <a:rPr lang="en-US" dirty="0" smtClean="0">
                <a:sym typeface="Wingdings"/>
              </a:rPr>
              <a:t></a:t>
            </a:r>
            <a:r>
              <a:rPr lang="en-US" dirty="0" smtClean="0"/>
              <a:t> we will explore optimizations, including</a:t>
            </a:r>
          </a:p>
          <a:p>
            <a:pPr lvl="3"/>
            <a:r>
              <a:rPr lang="en-US" dirty="0" smtClean="0"/>
              <a:t>Texture Mapping</a:t>
            </a:r>
          </a:p>
          <a:p>
            <a:pPr lvl="3"/>
            <a:r>
              <a:rPr lang="en-US" dirty="0" smtClean="0"/>
              <a:t>Clipping</a:t>
            </a:r>
          </a:p>
          <a:p>
            <a:pPr lvl="3"/>
            <a:r>
              <a:rPr lang="en-US" dirty="0" smtClean="0"/>
              <a:t>Advanced data structures for geometry organization</a:t>
            </a:r>
          </a:p>
          <a:p>
            <a:pPr lvl="1"/>
            <a:r>
              <a:rPr lang="en-US" dirty="0" smtClean="0">
                <a:sym typeface="Wingdings"/>
              </a:rPr>
              <a:t></a:t>
            </a:r>
            <a:r>
              <a:rPr lang="en-US" dirty="0" smtClean="0"/>
              <a:t> we will learn how to use the GPU to accelerate rendering, through the OpenGL (?) interface</a:t>
            </a:r>
            <a:endParaRPr lang="en-US" dirty="0"/>
          </a:p>
        </p:txBody>
      </p:sp>
    </p:spTree>
    <p:extLst>
      <p:ext uri="{BB962C8B-B14F-4D97-AF65-F5344CB8AC3E}">
        <p14:creationId xmlns:p14="http://schemas.microsoft.com/office/powerpoint/2010/main" val="29709953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challenges?</a:t>
            </a:r>
            <a:endParaRPr lang="en-US" dirty="0"/>
          </a:p>
        </p:txBody>
      </p:sp>
      <p:sp>
        <p:nvSpPr>
          <p:cNvPr id="3" name="Content Placeholder 2"/>
          <p:cNvSpPr>
            <a:spLocks noGrp="1"/>
          </p:cNvSpPr>
          <p:nvPr>
            <p:ph sz="quarter" idx="1"/>
          </p:nvPr>
        </p:nvSpPr>
        <p:spPr/>
        <p:txBody>
          <a:bodyPr/>
          <a:lstStyle/>
          <a:p>
            <a:r>
              <a:rPr lang="en-US" dirty="0" smtClean="0"/>
              <a:t>How do you make it pretty?</a:t>
            </a:r>
          </a:p>
          <a:p>
            <a:pPr lvl="1"/>
            <a:r>
              <a:rPr lang="en-US" dirty="0" smtClean="0">
                <a:sym typeface="Wingdings"/>
              </a:rPr>
              <a:t> we will explore different shading models</a:t>
            </a:r>
          </a:p>
          <a:p>
            <a:pPr lvl="1"/>
            <a:r>
              <a:rPr lang="en-US" dirty="0" smtClean="0">
                <a:sym typeface="Wingdings"/>
              </a:rPr>
              <a:t> we will learn how to control light sources</a:t>
            </a:r>
          </a:p>
          <a:p>
            <a:pPr lvl="1"/>
            <a:r>
              <a:rPr lang="en-US" dirty="0" smtClean="0">
                <a:sym typeface="Wingdings"/>
              </a:rPr>
              <a:t> in the latter part of the course, I will discuss how to use transparency</a:t>
            </a:r>
          </a:p>
          <a:p>
            <a:pPr lvl="1"/>
            <a:r>
              <a:rPr lang="en-US" dirty="0" smtClean="0">
                <a:sym typeface="Wingdings"/>
              </a:rPr>
              <a:t> in the latter part of the course, I will discuss how to add shadows</a:t>
            </a:r>
            <a:endParaRPr lang="en-US" dirty="0"/>
          </a:p>
        </p:txBody>
      </p:sp>
    </p:spTree>
    <p:extLst>
      <p:ext uri="{BB962C8B-B14F-4D97-AF65-F5344CB8AC3E}">
        <p14:creationId xmlns:p14="http://schemas.microsoft.com/office/powerpoint/2010/main" val="12968712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are starting this class off “old school.”</a:t>
            </a:r>
            <a:endParaRPr lang="en-US" dirty="0"/>
          </a:p>
        </p:txBody>
      </p:sp>
      <p:pic>
        <p:nvPicPr>
          <p:cNvPr id="4" name="Content Placeholder 3" descr="Screen shot 2013-04-03 at 12.22.12 AM.png"/>
          <p:cNvPicPr>
            <a:picLocks noGrp="1" noChangeAspect="1"/>
          </p:cNvPicPr>
          <p:nvPr>
            <p:ph sz="quarter" idx="1"/>
          </p:nvPr>
        </p:nvPicPr>
        <p:blipFill>
          <a:blip r:embed="rId2">
            <a:extLst>
              <a:ext uri="{28A0092B-C50C-407E-A947-70E740481C1C}">
                <a14:useLocalDpi xmlns:a14="http://schemas.microsoft.com/office/drawing/2010/main" val="0"/>
              </a:ext>
            </a:extLst>
          </a:blip>
          <a:srcRect t="13406" b="13406"/>
          <a:stretch>
            <a:fillRect/>
          </a:stretch>
        </p:blipFill>
        <p:spPr/>
      </p:pic>
      <p:sp>
        <p:nvSpPr>
          <p:cNvPr id="5" name="TextBox 4"/>
          <p:cNvSpPr txBox="1"/>
          <p:nvPr/>
        </p:nvSpPr>
        <p:spPr>
          <a:xfrm>
            <a:off x="1621154" y="6262624"/>
            <a:ext cx="6289703" cy="461665"/>
          </a:xfrm>
          <a:prstGeom prst="rect">
            <a:avLst/>
          </a:prstGeom>
          <a:noFill/>
        </p:spPr>
        <p:txBody>
          <a:bodyPr wrap="none" rtlCol="0">
            <a:spAutoFit/>
          </a:bodyPr>
          <a:lstStyle/>
          <a:p>
            <a:r>
              <a:rPr lang="en-US" sz="2400" dirty="0" smtClean="0">
                <a:solidFill>
                  <a:srgbClr val="FFFFFF"/>
                </a:solidFill>
              </a:rPr>
              <a:t>Drum Plotter, which follows “Pen-Plotter Model”</a:t>
            </a:r>
            <a:endParaRPr lang="en-US" sz="2400" dirty="0">
              <a:solidFill>
                <a:srgbClr val="FFFFFF"/>
              </a:solidFill>
            </a:endParaRPr>
          </a:p>
        </p:txBody>
      </p:sp>
    </p:spTree>
    <p:extLst>
      <p:ext uri="{BB962C8B-B14F-4D97-AF65-F5344CB8AC3E}">
        <p14:creationId xmlns:p14="http://schemas.microsoft.com/office/powerpoint/2010/main" val="14003310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are starting this class off “old school.”</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Pen-Plotter Model has two commands:</a:t>
            </a:r>
          </a:p>
          <a:p>
            <a:pPr lvl="1"/>
            <a:r>
              <a:rPr lang="en-US" dirty="0" err="1" smtClean="0"/>
              <a:t>Moveto</a:t>
            </a:r>
            <a:r>
              <a:rPr lang="en-US" dirty="0" smtClean="0"/>
              <a:t>(x, y)</a:t>
            </a:r>
          </a:p>
          <a:p>
            <a:pPr lvl="1"/>
            <a:r>
              <a:rPr lang="en-US" dirty="0" err="1" smtClean="0"/>
              <a:t>Lineto</a:t>
            </a:r>
            <a:r>
              <a:rPr lang="en-US" dirty="0" smtClean="0"/>
              <a:t>(x, y)</a:t>
            </a:r>
          </a:p>
          <a:p>
            <a:r>
              <a:rPr lang="en-US" dirty="0" smtClean="0"/>
              <a:t>Example:</a:t>
            </a:r>
          </a:p>
          <a:p>
            <a:pPr lvl="1"/>
            <a:r>
              <a:rPr lang="en-US" dirty="0" err="1" smtClean="0"/>
              <a:t>Moveto</a:t>
            </a:r>
            <a:r>
              <a:rPr lang="en-US" dirty="0" smtClean="0"/>
              <a:t>(0,0)</a:t>
            </a:r>
          </a:p>
          <a:p>
            <a:pPr lvl="1"/>
            <a:r>
              <a:rPr lang="en-US" dirty="0" err="1" smtClean="0"/>
              <a:t>Lineto</a:t>
            </a:r>
            <a:r>
              <a:rPr lang="en-US" dirty="0" smtClean="0"/>
              <a:t>(1,0)</a:t>
            </a:r>
          </a:p>
          <a:p>
            <a:pPr lvl="1"/>
            <a:r>
              <a:rPr lang="en-US" dirty="0" err="1" smtClean="0"/>
              <a:t>Lineto</a:t>
            </a:r>
            <a:r>
              <a:rPr lang="en-US" dirty="0" smtClean="0"/>
              <a:t>(1,1)</a:t>
            </a:r>
          </a:p>
          <a:p>
            <a:pPr lvl="1"/>
            <a:r>
              <a:rPr lang="en-US" dirty="0" err="1" smtClean="0"/>
              <a:t>Lineto</a:t>
            </a:r>
            <a:r>
              <a:rPr lang="en-US" dirty="0" smtClean="0"/>
              <a:t>(0,1)</a:t>
            </a:r>
          </a:p>
          <a:p>
            <a:pPr lvl="1"/>
            <a:r>
              <a:rPr lang="en-US" dirty="0" err="1" smtClean="0"/>
              <a:t>Lineto</a:t>
            </a:r>
            <a:r>
              <a:rPr lang="en-US" dirty="0" smtClean="0"/>
              <a:t>(0,0)</a:t>
            </a:r>
            <a:endParaRPr lang="en-US" dirty="0"/>
          </a:p>
        </p:txBody>
      </p:sp>
    </p:spTree>
    <p:extLst>
      <p:ext uri="{BB962C8B-B14F-4D97-AF65-F5344CB8AC3E}">
        <p14:creationId xmlns:p14="http://schemas.microsoft.com/office/powerpoint/2010/main" val="21884420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are starting this class off “old school.”</a:t>
            </a:r>
            <a:endParaRPr lang="en-US" dirty="0"/>
          </a:p>
        </p:txBody>
      </p:sp>
      <p:sp>
        <p:nvSpPr>
          <p:cNvPr id="5" name="TextBox 4"/>
          <p:cNvSpPr txBox="1"/>
          <p:nvPr/>
        </p:nvSpPr>
        <p:spPr>
          <a:xfrm>
            <a:off x="3178512" y="6244090"/>
            <a:ext cx="2467342" cy="461665"/>
          </a:xfrm>
          <a:prstGeom prst="rect">
            <a:avLst/>
          </a:prstGeom>
          <a:noFill/>
        </p:spPr>
        <p:txBody>
          <a:bodyPr wrap="none" rtlCol="0">
            <a:spAutoFit/>
          </a:bodyPr>
          <a:lstStyle/>
          <a:p>
            <a:r>
              <a:rPr lang="en-US" sz="2400" dirty="0" smtClean="0">
                <a:solidFill>
                  <a:srgbClr val="FFFFFF"/>
                </a:solidFill>
              </a:rPr>
              <a:t>Dot Matrix Printer</a:t>
            </a:r>
            <a:endParaRPr lang="en-US" sz="2400" dirty="0">
              <a:solidFill>
                <a:srgbClr val="FFFFFF"/>
              </a:solidFill>
            </a:endParaRPr>
          </a:p>
        </p:txBody>
      </p:sp>
      <p:sp>
        <p:nvSpPr>
          <p:cNvPr id="6" name="Content Placeholder 5"/>
          <p:cNvSpPr>
            <a:spLocks noGrp="1"/>
          </p:cNvSpPr>
          <p:nvPr>
            <p:ph sz="quarter" idx="1"/>
          </p:nvPr>
        </p:nvSpPr>
        <p:spPr/>
        <p:txBody>
          <a:bodyPr/>
          <a:lstStyle/>
          <a:p>
            <a:endParaRPr lang="en-US"/>
          </a:p>
        </p:txBody>
      </p:sp>
      <p:pic>
        <p:nvPicPr>
          <p:cNvPr id="64514" name="Picture 2"/>
          <p:cNvPicPr>
            <a:picLocks noChangeAspect="1" noChangeArrowheads="1"/>
          </p:cNvPicPr>
          <p:nvPr/>
        </p:nvPicPr>
        <p:blipFill>
          <a:blip r:embed="rId2"/>
          <a:srcRect/>
          <a:stretch>
            <a:fillRect/>
          </a:stretch>
        </p:blipFill>
        <p:spPr bwMode="auto">
          <a:xfrm>
            <a:off x="1587613" y="1414281"/>
            <a:ext cx="6242292" cy="4681719"/>
          </a:xfrm>
          <a:prstGeom prst="rect">
            <a:avLst/>
          </a:prstGeom>
          <a:noFill/>
          <a:ln w="9525">
            <a:noFill/>
            <a:miter lim="800000"/>
            <a:headEnd/>
            <a:tailEnd/>
          </a:ln>
          <a:effectLst/>
        </p:spPr>
      </p:pic>
    </p:spTree>
    <p:extLst>
      <p:ext uri="{BB962C8B-B14F-4D97-AF65-F5344CB8AC3E}">
        <p14:creationId xmlns:p14="http://schemas.microsoft.com/office/powerpoint/2010/main" val="31992543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are starting this class off “old school.”</a:t>
            </a:r>
            <a:endParaRPr lang="en-US" dirty="0"/>
          </a:p>
        </p:txBody>
      </p:sp>
      <p:sp>
        <p:nvSpPr>
          <p:cNvPr id="3" name="Content Placeholder 2"/>
          <p:cNvSpPr>
            <a:spLocks noGrp="1"/>
          </p:cNvSpPr>
          <p:nvPr>
            <p:ph sz="quarter" idx="1"/>
          </p:nvPr>
        </p:nvSpPr>
        <p:spPr>
          <a:xfrm>
            <a:off x="612648" y="1443507"/>
            <a:ext cx="8153400" cy="4495800"/>
          </a:xfrm>
        </p:spPr>
        <p:txBody>
          <a:bodyPr>
            <a:normAutofit fontScale="92500" lnSpcReduction="20000"/>
          </a:bodyPr>
          <a:lstStyle/>
          <a:p>
            <a:r>
              <a:rPr lang="en-US" dirty="0" smtClean="0"/>
              <a:t>We will start by setting the colors for individual pixels in an image.</a:t>
            </a:r>
          </a:p>
          <a:p>
            <a:r>
              <a:rPr lang="en-US" dirty="0" smtClean="0"/>
              <a:t>Then we will learn how to take geometries in specific orientations and render them (think dot matrix printer).</a:t>
            </a:r>
          </a:p>
          <a:p>
            <a:r>
              <a:rPr lang="en-US" dirty="0" smtClean="0"/>
              <a:t>Then we will learn how to take geometries in any orientation and render them.  (i.e., arbitrary camera locations)</a:t>
            </a:r>
          </a:p>
          <a:p>
            <a:r>
              <a:rPr lang="en-US" dirty="0" smtClean="0"/>
              <a:t>Then we will learn how to program a GPU to do all this in hardware.</a:t>
            </a:r>
          </a:p>
          <a:p>
            <a:r>
              <a:rPr lang="en-US" dirty="0" smtClean="0"/>
              <a:t>Then we will do cool things.</a:t>
            </a:r>
            <a:endParaRPr lang="en-US" dirty="0"/>
          </a:p>
        </p:txBody>
      </p:sp>
    </p:spTree>
    <p:extLst>
      <p:ext uri="{BB962C8B-B14F-4D97-AF65-F5344CB8AC3E}">
        <p14:creationId xmlns:p14="http://schemas.microsoft.com/office/powerpoint/2010/main" val="35367623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sz="quarter" idx="1"/>
          </p:nvPr>
        </p:nvSpPr>
        <p:spPr/>
        <p:txBody>
          <a:bodyPr/>
          <a:lstStyle/>
          <a:p>
            <a:r>
              <a:rPr lang="en-US" dirty="0" smtClean="0"/>
              <a:t>What is Computer Graphics?</a:t>
            </a:r>
          </a:p>
          <a:p>
            <a:r>
              <a:rPr lang="en-US" dirty="0" smtClean="0">
                <a:solidFill>
                  <a:srgbClr val="FF0000"/>
                </a:solidFill>
              </a:rPr>
              <a:t>Class Overview (Syllabus)</a:t>
            </a:r>
          </a:p>
          <a:p>
            <a:r>
              <a:rPr lang="en-US" dirty="0" smtClean="0"/>
              <a:t>Project 1A Overview</a:t>
            </a:r>
            <a:endParaRPr lang="en-US" dirty="0"/>
          </a:p>
        </p:txBody>
      </p:sp>
    </p:spTree>
    <p:extLst>
      <p:ext uri="{BB962C8B-B14F-4D97-AF65-F5344CB8AC3E}">
        <p14:creationId xmlns:p14="http://schemas.microsoft.com/office/powerpoint/2010/main" val="6123597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Syllabus</a:t>
            </a:r>
          </a:p>
        </p:txBody>
      </p:sp>
      <p:sp>
        <p:nvSpPr>
          <p:cNvPr id="16387" name="Content Placeholder 2"/>
          <p:cNvSpPr>
            <a:spLocks noGrp="1"/>
          </p:cNvSpPr>
          <p:nvPr>
            <p:ph sz="quarter" idx="1"/>
          </p:nvPr>
        </p:nvSpPr>
        <p:spPr>
          <a:xfrm>
            <a:off x="612774" y="1600200"/>
            <a:ext cx="8328025" cy="4495800"/>
          </a:xfrm>
        </p:spPr>
        <p:txBody>
          <a:bodyPr/>
          <a:lstStyle/>
          <a:p>
            <a:r>
              <a:rPr lang="en-US" dirty="0">
                <a:latin typeface="Tw Cen MT" charset="0"/>
                <a:ea typeface="ＭＳ Ｐゴシック" charset="0"/>
                <a:cs typeface="ＭＳ Ｐゴシック" charset="0"/>
              </a:rPr>
              <a:t>All syllabus information is </a:t>
            </a:r>
            <a:r>
              <a:rPr lang="en-US" dirty="0" smtClean="0">
                <a:latin typeface="Tw Cen MT" charset="0"/>
                <a:ea typeface="ＭＳ Ｐゴシック" charset="0"/>
                <a:cs typeface="ＭＳ Ｐゴシック" charset="0"/>
              </a:rPr>
              <a:t>located online </a:t>
            </a:r>
            <a:r>
              <a:rPr lang="en-US" dirty="0">
                <a:latin typeface="Tw Cen MT" charset="0"/>
                <a:ea typeface="ＭＳ Ｐゴシック" charset="0"/>
                <a:cs typeface="ＭＳ Ｐゴシック" charset="0"/>
              </a:rPr>
              <a:t>at:</a:t>
            </a:r>
          </a:p>
          <a:p>
            <a:pPr lvl="1"/>
            <a:r>
              <a:rPr lang="en-US" dirty="0">
                <a:latin typeface="Tw Cen MT" charset="0"/>
                <a:ea typeface="ＭＳ Ｐゴシック" charset="0"/>
                <a:hlinkClick r:id="rId2"/>
              </a:rPr>
              <a:t>https://</a:t>
            </a:r>
            <a:r>
              <a:rPr lang="en-US" dirty="0" smtClean="0">
                <a:latin typeface="Tw Cen MT" charset="0"/>
                <a:ea typeface="ＭＳ Ｐゴシック" charset="0"/>
                <a:hlinkClick r:id="rId2"/>
              </a:rPr>
              <a:t>www.cs.uoregon.edu/Classes/19W/cis441</a:t>
            </a:r>
            <a:r>
              <a:rPr lang="en-US" dirty="0" smtClean="0">
                <a:latin typeface="Tw Cen MT" charset="0"/>
                <a:ea typeface="ＭＳ Ｐゴシック" charset="0"/>
                <a:hlinkClick r:id="rId2"/>
              </a:rPr>
              <a:t>/</a:t>
            </a:r>
            <a:endParaRPr lang="en-US" dirty="0" smtClean="0">
              <a:latin typeface="Tw Cen MT" charset="0"/>
              <a:ea typeface="ＭＳ Ｐゴシック" charset="0"/>
            </a:endParaRPr>
          </a:p>
          <a:p>
            <a:pPr lvl="1"/>
            <a:endParaRPr lang="en-US" dirty="0">
              <a:latin typeface="Tw Cen MT" charset="0"/>
              <a:ea typeface="ＭＳ Ｐゴシック" charset="0"/>
            </a:endParaRPr>
          </a:p>
        </p:txBody>
      </p:sp>
    </p:spTree>
    <p:extLst>
      <p:ext uri="{BB962C8B-B14F-4D97-AF65-F5344CB8AC3E}">
        <p14:creationId xmlns:p14="http://schemas.microsoft.com/office/powerpoint/2010/main" val="10022303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Expectations</a:t>
            </a:r>
          </a:p>
        </p:txBody>
      </p:sp>
      <p:sp>
        <p:nvSpPr>
          <p:cNvPr id="17411" name="Content Placeholder 2"/>
          <p:cNvSpPr>
            <a:spLocks noGrp="1"/>
          </p:cNvSpPr>
          <p:nvPr>
            <p:ph sz="quarter" idx="1"/>
          </p:nvPr>
        </p:nvSpPr>
        <p:spPr>
          <a:xfrm>
            <a:off x="612775" y="1600200"/>
            <a:ext cx="8153400" cy="4495800"/>
          </a:xfrm>
        </p:spPr>
        <p:txBody>
          <a:bodyPr>
            <a:normAutofit fontScale="92500" lnSpcReduction="20000"/>
          </a:bodyPr>
          <a:lstStyle/>
          <a:p>
            <a:r>
              <a:rPr lang="en-US">
                <a:latin typeface="Tw Cen MT" charset="0"/>
                <a:ea typeface="ＭＳ Ｐゴシック" charset="0"/>
                <a:cs typeface="ＭＳ Ｐゴシック" charset="0"/>
              </a:rPr>
              <a:t>This is a projects-driven class. The projects will help you learn the theory of computer graphics, but they will also help you become better programmers, and provide you with experiences, anecdotes, and images that will impress potential employers.</a:t>
            </a:r>
          </a:p>
          <a:p>
            <a:endParaRPr lang="en-US">
              <a:latin typeface="Tw Cen MT" charset="0"/>
              <a:ea typeface="ＭＳ Ｐゴシック" charset="0"/>
              <a:cs typeface="ＭＳ Ｐゴシック" charset="0"/>
            </a:endParaRPr>
          </a:p>
          <a:p>
            <a:r>
              <a:rPr lang="en-US">
                <a:latin typeface="Tw Cen MT" charset="0"/>
                <a:ea typeface="ＭＳ Ｐゴシック" charset="0"/>
                <a:cs typeface="ＭＳ Ｐゴシック" charset="0"/>
              </a:rPr>
              <a:t>The grading is designed to make sure you are keeping up with the assignments. Staying on top of the projects will be critical to succeeding in this class.</a:t>
            </a:r>
          </a:p>
          <a:p>
            <a:endParaRPr lang="en-US">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11748288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Expectations</a:t>
            </a:r>
          </a:p>
        </p:txBody>
      </p:sp>
      <p:sp>
        <p:nvSpPr>
          <p:cNvPr id="18435" name="Content Placeholder 2"/>
          <p:cNvSpPr>
            <a:spLocks noGrp="1"/>
          </p:cNvSpPr>
          <p:nvPr>
            <p:ph sz="quarter" idx="1"/>
          </p:nvPr>
        </p:nvSpPr>
        <p:spPr>
          <a:xfrm>
            <a:off x="612775" y="1600200"/>
            <a:ext cx="8153400" cy="4495800"/>
          </a:xfrm>
        </p:spPr>
        <p:txBody>
          <a:bodyPr>
            <a:normAutofit lnSpcReduction="10000"/>
          </a:bodyPr>
          <a:lstStyle/>
          <a:p>
            <a:pPr>
              <a:buFont typeface="Wingdings" charset="0"/>
              <a:buNone/>
            </a:pPr>
            <a:endParaRPr lang="en-US" dirty="0">
              <a:latin typeface="Tw Cen MT" charset="0"/>
              <a:ea typeface="ＭＳ Ｐゴシック" charset="0"/>
              <a:cs typeface="ＭＳ Ｐゴシック" charset="0"/>
            </a:endParaRPr>
          </a:p>
          <a:p>
            <a:r>
              <a:rPr lang="en-US" u="sng" dirty="0">
                <a:latin typeface="Tw Cen MT" charset="0"/>
                <a:ea typeface="ＭＳ Ｐゴシック" charset="0"/>
                <a:cs typeface="ＭＳ Ｐゴシック" charset="0"/>
              </a:rPr>
              <a:t>The projects in this class will be hard work</a:t>
            </a:r>
            <a:r>
              <a:rPr lang="en-US" u="sng" dirty="0" smtClean="0">
                <a:latin typeface="Tw Cen MT" charset="0"/>
                <a:ea typeface="ＭＳ Ｐゴシック" charset="0"/>
                <a:cs typeface="ＭＳ Ｐゴシック" charset="0"/>
              </a:rPr>
              <a:t>.</a:t>
            </a:r>
            <a:r>
              <a:rPr lang="en-US" dirty="0" smtClean="0">
                <a:latin typeface="Tw Cen MT" charset="0"/>
                <a:ea typeface="ＭＳ Ｐゴシック" charset="0"/>
                <a:cs typeface="ＭＳ Ｐゴシック" charset="0"/>
              </a:rPr>
              <a:t> It </a:t>
            </a:r>
            <a:r>
              <a:rPr lang="en-US" dirty="0">
                <a:latin typeface="Tw Cen MT" charset="0"/>
                <a:ea typeface="ＭＳ Ｐゴシック" charset="0"/>
                <a:cs typeface="ＭＳ Ｐゴシック" charset="0"/>
              </a:rPr>
              <a:t>is difficult to quote exactly how much time, since there is variation in background and programming skill. I expect those who have less developed programming skills will find this class to be a considerable effort, but also that they will have significant improvement by the end of the course.</a:t>
            </a:r>
          </a:p>
          <a:p>
            <a:endParaRPr lang="en-US" dirty="0">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15688617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 I’m Hank…</a:t>
            </a:r>
            <a:endParaRPr lang="en-US" dirty="0"/>
          </a:p>
        </p:txBody>
      </p:sp>
      <p:sp>
        <p:nvSpPr>
          <p:cNvPr id="3" name="Content Placeholder 2"/>
          <p:cNvSpPr>
            <a:spLocks noGrp="1"/>
          </p:cNvSpPr>
          <p:nvPr>
            <p:ph idx="1"/>
          </p:nvPr>
        </p:nvSpPr>
        <p:spPr>
          <a:xfrm>
            <a:off x="457200" y="1600200"/>
            <a:ext cx="8191420" cy="4525963"/>
          </a:xfrm>
        </p:spPr>
        <p:txBody>
          <a:bodyPr/>
          <a:lstStyle/>
          <a:p>
            <a:r>
              <a:rPr lang="en-US" dirty="0" smtClean="0"/>
              <a:t>Associate Professor of CIS at UO</a:t>
            </a:r>
          </a:p>
          <a:p>
            <a:r>
              <a:rPr lang="en-US" dirty="0" smtClean="0"/>
              <a:t>Arrived at UO March 2013</a:t>
            </a:r>
          </a:p>
          <a:p>
            <a:r>
              <a:rPr lang="en-US" dirty="0" smtClean="0"/>
              <a:t>Research interests include visualization, high-performance computing, computer graphics</a:t>
            </a:r>
          </a:p>
          <a:p>
            <a:r>
              <a:rPr lang="en-US" dirty="0" smtClean="0"/>
              <a:t>Director of CDUX Research Group (10 PhD, 0 MS, </a:t>
            </a:r>
            <a:r>
              <a:rPr lang="en-US" dirty="0">
                <a:solidFill>
                  <a:srgbClr val="FF0000"/>
                </a:solidFill>
              </a:rPr>
              <a:t>3</a:t>
            </a:r>
            <a:r>
              <a:rPr lang="en-US" dirty="0" smtClean="0"/>
              <a:t> BS) </a:t>
            </a:r>
            <a:endParaRPr lang="en-US" dirty="0"/>
          </a:p>
        </p:txBody>
      </p:sp>
      <p:pic>
        <p:nvPicPr>
          <p:cNvPr id="7" name="Picture 6" descr="2FGREENSVJ_9588.jpg"/>
          <p:cNvPicPr>
            <a:picLocks noChangeAspect="1"/>
          </p:cNvPicPr>
          <p:nvPr/>
        </p:nvPicPr>
        <p:blipFill rotWithShape="1">
          <a:blip r:embed="rId2">
            <a:extLst>
              <a:ext uri="{28A0092B-C50C-407E-A947-70E740481C1C}">
                <a14:useLocalDpi xmlns:a14="http://schemas.microsoft.com/office/drawing/2010/main" val="0"/>
              </a:ext>
            </a:extLst>
          </a:blip>
          <a:srcRect l="28074" t="16284" r="31974" b="43644"/>
          <a:stretch/>
        </p:blipFill>
        <p:spPr>
          <a:xfrm>
            <a:off x="7315748" y="0"/>
            <a:ext cx="1828252" cy="2748127"/>
          </a:xfrm>
          <a:prstGeom prst="rect">
            <a:avLst/>
          </a:prstGeom>
        </p:spPr>
      </p:pic>
    </p:spTree>
    <p:extLst>
      <p:ext uri="{BB962C8B-B14F-4D97-AF65-F5344CB8AC3E}">
        <p14:creationId xmlns:p14="http://schemas.microsoft.com/office/powerpoint/2010/main" val="1629403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Norms for this class</a:t>
            </a:r>
            <a:endParaRPr lang="en-US" dirty="0"/>
          </a:p>
        </p:txBody>
      </p:sp>
      <p:sp>
        <p:nvSpPr>
          <p:cNvPr id="3" name="Content Placeholder 2"/>
          <p:cNvSpPr>
            <a:spLocks noGrp="1"/>
          </p:cNvSpPr>
          <p:nvPr>
            <p:ph sz="quarter" idx="1"/>
          </p:nvPr>
        </p:nvSpPr>
        <p:spPr/>
        <p:txBody>
          <a:bodyPr/>
          <a:lstStyle/>
          <a:p>
            <a:r>
              <a:rPr lang="en-US" dirty="0" smtClean="0"/>
              <a:t>Please ask questions</a:t>
            </a:r>
          </a:p>
          <a:p>
            <a:r>
              <a:rPr lang="en-US" dirty="0" smtClean="0"/>
              <a:t>Please ask me to slow down</a:t>
            </a:r>
          </a:p>
          <a:p>
            <a:r>
              <a:rPr lang="en-US" dirty="0" smtClean="0"/>
              <a:t>Please give feedback</a:t>
            </a:r>
          </a:p>
          <a:p>
            <a:endParaRPr lang="en-US" dirty="0"/>
          </a:p>
          <a:p>
            <a:r>
              <a:rPr lang="en-US" dirty="0" smtClean="0"/>
              <a:t>You are welcome to call me “Hank”</a:t>
            </a:r>
            <a:endParaRPr lang="en-US" dirty="0"/>
          </a:p>
        </p:txBody>
      </p:sp>
    </p:spTree>
    <p:extLst>
      <p:ext uri="{BB962C8B-B14F-4D97-AF65-F5344CB8AC3E}">
        <p14:creationId xmlns:p14="http://schemas.microsoft.com/office/powerpoint/2010/main" val="38067198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612775" y="228600"/>
            <a:ext cx="8153400" cy="990600"/>
          </a:xfrm>
        </p:spPr>
        <p:txBody>
          <a:bodyPr/>
          <a:lstStyle/>
          <a:p>
            <a:r>
              <a:rPr lang="en-US" dirty="0" smtClean="0">
                <a:latin typeface="Tw Cen MT" charset="0"/>
                <a:ea typeface="ＭＳ Ｐゴシック" charset="0"/>
                <a:cs typeface="ＭＳ Ｐゴシック" charset="0"/>
              </a:rPr>
              <a:t>This Class </a:t>
            </a:r>
            <a:r>
              <a:rPr lang="en-US" dirty="0">
                <a:latin typeface="Tw Cen MT" charset="0"/>
                <a:ea typeface="ＭＳ Ｐゴシック" charset="0"/>
                <a:cs typeface="ＭＳ Ｐゴシック" charset="0"/>
              </a:rPr>
              <a:t>In a Nutshell…</a:t>
            </a:r>
          </a:p>
        </p:txBody>
      </p:sp>
      <p:sp>
        <p:nvSpPr>
          <p:cNvPr id="19459" name="Content Placeholder 2"/>
          <p:cNvSpPr>
            <a:spLocks noGrp="1"/>
          </p:cNvSpPr>
          <p:nvPr>
            <p:ph sz="quarter" idx="1"/>
          </p:nvPr>
        </p:nvSpPr>
        <p:spPr>
          <a:xfrm>
            <a:off x="612775" y="1600200"/>
            <a:ext cx="8153400" cy="4495800"/>
          </a:xfrm>
        </p:spPr>
        <p:txBody>
          <a:bodyPr>
            <a:normAutofit fontScale="85000" lnSpcReduction="10000"/>
          </a:bodyPr>
          <a:lstStyle/>
          <a:p>
            <a:r>
              <a:rPr lang="en-US" dirty="0">
                <a:latin typeface="Tw Cen MT" charset="0"/>
                <a:ea typeface="ＭＳ Ｐゴシック" charset="0"/>
                <a:cs typeface="ＭＳ Ｐゴシック" charset="0"/>
              </a:rPr>
              <a:t>1</a:t>
            </a:r>
            <a:r>
              <a:rPr lang="en-US" baseline="30000" dirty="0">
                <a:latin typeface="Tw Cen MT" charset="0"/>
                <a:ea typeface="ＭＳ Ｐゴシック" charset="0"/>
                <a:cs typeface="ＭＳ Ｐゴシック" charset="0"/>
              </a:rPr>
              <a:t>st</a:t>
            </a:r>
            <a:r>
              <a:rPr lang="en-US" dirty="0">
                <a:latin typeface="Tw Cen MT" charset="0"/>
                <a:ea typeface="ＭＳ Ｐゴシック" charset="0"/>
                <a:cs typeface="ＭＳ Ｐゴシック" charset="0"/>
              </a:rPr>
              <a:t> Half: Learn the theory behind computer graphics and implement </a:t>
            </a:r>
            <a:r>
              <a:rPr lang="en-US" dirty="0" smtClean="0">
                <a:latin typeface="Tw Cen MT" charset="0"/>
                <a:ea typeface="ＭＳ Ｐゴシック" charset="0"/>
                <a:cs typeface="ＭＳ Ｐゴシック" charset="0"/>
              </a:rPr>
              <a:t>it in </a:t>
            </a:r>
            <a:r>
              <a:rPr lang="en-US" dirty="0">
                <a:latin typeface="Tw Cen MT" charset="0"/>
                <a:ea typeface="ＭＳ Ｐゴシック" charset="0"/>
                <a:cs typeface="ＭＳ Ｐゴシック" charset="0"/>
              </a:rPr>
              <a:t>software</a:t>
            </a:r>
          </a:p>
          <a:p>
            <a:r>
              <a:rPr lang="en-US" dirty="0">
                <a:latin typeface="Tw Cen MT" charset="0"/>
                <a:ea typeface="ＭＳ Ｐゴシック" charset="0"/>
                <a:cs typeface="ＭＳ Ｐゴシック" charset="0"/>
              </a:rPr>
              <a:t>Middle: Learn </a:t>
            </a:r>
            <a:r>
              <a:rPr lang="en-US" dirty="0" smtClean="0">
                <a:latin typeface="Tw Cen MT" charset="0"/>
                <a:ea typeface="ＭＳ Ｐゴシック" charset="0"/>
                <a:cs typeface="ＭＳ Ｐゴシック" charset="0"/>
              </a:rPr>
              <a:t>OpenGL (?) </a:t>
            </a:r>
            <a:r>
              <a:rPr lang="en-US" dirty="0">
                <a:latin typeface="Tw Cen MT" charset="0"/>
                <a:ea typeface="ＭＳ Ｐゴシック" charset="0"/>
                <a:cs typeface="ＭＳ Ｐゴシック" charset="0"/>
              </a:rPr>
              <a:t>and write an OpenGL program</a:t>
            </a:r>
          </a:p>
          <a:p>
            <a:r>
              <a:rPr lang="en-US" dirty="0">
                <a:latin typeface="Tw Cen MT" charset="0"/>
                <a:ea typeface="ＭＳ Ｐゴシック" charset="0"/>
                <a:cs typeface="ＭＳ Ｐゴシック" charset="0"/>
              </a:rPr>
              <a:t>End: Design and implement a final project </a:t>
            </a:r>
            <a:endParaRPr lang="en-US" dirty="0" smtClean="0">
              <a:latin typeface="Tw Cen MT" charset="0"/>
              <a:ea typeface="ＭＳ Ｐゴシック" charset="0"/>
              <a:cs typeface="ＭＳ Ｐゴシック" charset="0"/>
            </a:endParaRPr>
          </a:p>
          <a:p>
            <a:r>
              <a:rPr lang="en-US" dirty="0" smtClean="0">
                <a:latin typeface="Tw Cen MT" charset="0"/>
                <a:ea typeface="ＭＳ Ｐゴシック" charset="0"/>
                <a:cs typeface="ＭＳ Ｐゴシック" charset="0"/>
              </a:rPr>
              <a:t>Final</a:t>
            </a:r>
            <a:r>
              <a:rPr lang="en-US" dirty="0">
                <a:latin typeface="Tw Cen MT" charset="0"/>
                <a:ea typeface="ＭＳ Ｐゴシック" charset="0"/>
                <a:cs typeface="ＭＳ Ｐゴシック" charset="0"/>
              </a:rPr>
              <a:t>: </a:t>
            </a:r>
            <a:r>
              <a:rPr lang="en-US" dirty="0" smtClean="0">
                <a:latin typeface="Tw Cen MT" charset="0"/>
                <a:ea typeface="ＭＳ Ｐゴシック" charset="0"/>
                <a:cs typeface="ＭＳ Ｐゴシック" charset="0"/>
              </a:rPr>
              <a:t>present final project.  (Midterm a few weeks earlier)</a:t>
            </a:r>
          </a:p>
          <a:p>
            <a:endParaRPr lang="en-US" dirty="0">
              <a:latin typeface="Tw Cen MT" charset="0"/>
              <a:ea typeface="ＭＳ Ｐゴシック" charset="0"/>
              <a:cs typeface="ＭＳ Ｐゴシック" charset="0"/>
            </a:endParaRPr>
          </a:p>
          <a:p>
            <a:pPr marL="0" indent="0">
              <a:buNone/>
            </a:pPr>
            <a:r>
              <a:rPr lang="en-US" dirty="0" smtClean="0">
                <a:latin typeface="Tw Cen MT" charset="0"/>
                <a:ea typeface="ＭＳ Ｐゴシック" charset="0"/>
                <a:cs typeface="ＭＳ Ｐゴシック" charset="0"/>
              </a:rPr>
              <a:t>	</a:t>
            </a:r>
            <a:r>
              <a:rPr lang="en-US" dirty="0" smtClean="0">
                <a:solidFill>
                  <a:srgbClr val="FF0000"/>
                </a:solidFill>
                <a:latin typeface="Tw Cen MT" charset="0"/>
                <a:ea typeface="ＭＳ Ｐゴシック" charset="0"/>
                <a:cs typeface="ＭＳ Ｐゴシック" charset="0"/>
              </a:rPr>
              <a:t>Most of the learning will happen with projects.  The lectures are designed to help you do the projects.</a:t>
            </a:r>
            <a:endParaRPr lang="en-US" dirty="0">
              <a:solidFill>
                <a:srgbClr val="FF0000"/>
              </a:solidFill>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344405841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Course Materials</a:t>
            </a:r>
          </a:p>
        </p:txBody>
      </p:sp>
      <p:sp>
        <p:nvSpPr>
          <p:cNvPr id="20483" name="Content Placeholder 2"/>
          <p:cNvSpPr>
            <a:spLocks noGrp="1"/>
          </p:cNvSpPr>
          <p:nvPr>
            <p:ph sz="quarter" idx="1"/>
          </p:nvPr>
        </p:nvSpPr>
        <p:spPr>
          <a:xfrm>
            <a:off x="342253" y="1600200"/>
            <a:ext cx="5109222" cy="4495800"/>
          </a:xfrm>
        </p:spPr>
        <p:txBody>
          <a:bodyPr>
            <a:normAutofit fontScale="92500" lnSpcReduction="20000"/>
          </a:bodyPr>
          <a:lstStyle/>
          <a:p>
            <a:r>
              <a:rPr lang="en-US" dirty="0">
                <a:latin typeface="Tw Cen MT" charset="0"/>
                <a:ea typeface="ＭＳ Ｐゴシック" charset="0"/>
                <a:cs typeface="ＭＳ Ｐゴシック" charset="0"/>
              </a:rPr>
              <a:t>I recommend the Ed Angel book, but it is not required and students who comprehend the lectures will not need it.</a:t>
            </a:r>
          </a:p>
          <a:p>
            <a:r>
              <a:rPr lang="en-US" dirty="0">
                <a:latin typeface="Tw Cen MT" charset="0"/>
                <a:ea typeface="ＭＳ Ｐゴシック" charset="0"/>
                <a:cs typeface="ＭＳ Ｐゴシック" charset="0"/>
              </a:rPr>
              <a:t>We will also use the graphics notes from Ken Joy</a:t>
            </a:r>
            <a:r>
              <a:rPr lang="en-US" dirty="0" smtClean="0">
                <a:latin typeface="Tw Cen MT" charset="0"/>
                <a:ea typeface="ＭＳ Ｐゴシック" charset="0"/>
                <a:cs typeface="ＭＳ Ｐゴシック" charset="0"/>
              </a:rPr>
              <a:t>.</a:t>
            </a:r>
          </a:p>
          <a:p>
            <a:pPr lvl="7"/>
            <a:endParaRPr lang="en-US" dirty="0">
              <a:latin typeface="Tw Cen MT" charset="0"/>
              <a:ea typeface="ＭＳ Ｐゴシック" charset="0"/>
              <a:cs typeface="ＭＳ Ｐゴシック" charset="0"/>
            </a:endParaRPr>
          </a:p>
          <a:p>
            <a:r>
              <a:rPr lang="en-US" dirty="0" smtClean="0">
                <a:latin typeface="Tw Cen MT" charset="0"/>
                <a:ea typeface="ＭＳ Ｐゴシック" charset="0"/>
                <a:cs typeface="ＭＳ Ｐゴシック" charset="0"/>
              </a:rPr>
              <a:t>PowerPoint lectures will be posted online.</a:t>
            </a:r>
          </a:p>
          <a:p>
            <a:r>
              <a:rPr lang="en-US" dirty="0" smtClean="0">
                <a:latin typeface="Tw Cen MT" charset="0"/>
                <a:ea typeface="ＭＳ Ｐゴシック" charset="0"/>
                <a:cs typeface="ＭＳ Ｐゴシック" charset="0"/>
              </a:rPr>
              <a:t>Some lectures will be chalkboard.</a:t>
            </a:r>
            <a:endParaRPr lang="en-US" dirty="0">
              <a:latin typeface="Tw Cen MT" charset="0"/>
              <a:ea typeface="ＭＳ Ｐゴシック" charset="0"/>
              <a:cs typeface="ＭＳ Ｐゴシック" charset="0"/>
            </a:endParaRPr>
          </a:p>
          <a:p>
            <a:endParaRPr lang="en-US" dirty="0">
              <a:latin typeface="Tw Cen MT" charset="0"/>
              <a:ea typeface="ＭＳ Ｐゴシック" charset="0"/>
              <a:cs typeface="ＭＳ Ｐゴシック" charset="0"/>
            </a:endParaRPr>
          </a:p>
        </p:txBody>
      </p:sp>
      <p:pic>
        <p:nvPicPr>
          <p:cNvPr id="2048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t="13313" r="11875"/>
          <a:stretch/>
        </p:blipFill>
        <p:spPr bwMode="auto">
          <a:xfrm>
            <a:off x="5672667" y="2159000"/>
            <a:ext cx="2658533" cy="34868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7881839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Grading</a:t>
            </a:r>
          </a:p>
        </p:txBody>
      </p:sp>
      <p:sp>
        <p:nvSpPr>
          <p:cNvPr id="21507" name="Content Placeholder 2"/>
          <p:cNvSpPr>
            <a:spLocks noGrp="1"/>
          </p:cNvSpPr>
          <p:nvPr>
            <p:ph sz="quarter" idx="1"/>
          </p:nvPr>
        </p:nvSpPr>
        <p:spPr>
          <a:xfrm>
            <a:off x="612775" y="1600200"/>
            <a:ext cx="8153400" cy="4495800"/>
          </a:xfrm>
        </p:spPr>
        <p:txBody>
          <a:bodyPr/>
          <a:lstStyle/>
          <a:p>
            <a:r>
              <a:rPr lang="en-US" dirty="0">
                <a:latin typeface="Tw Cen MT" charset="0"/>
                <a:ea typeface="ＭＳ Ｐゴシック" charset="0"/>
                <a:cs typeface="ＭＳ Ｐゴシック" charset="0"/>
              </a:rPr>
              <a:t>Project 1: </a:t>
            </a:r>
            <a:r>
              <a:rPr lang="en-US" dirty="0" smtClean="0">
                <a:latin typeface="Tw Cen MT" charset="0"/>
                <a:ea typeface="ＭＳ Ｐゴシック" charset="0"/>
                <a:cs typeface="ＭＳ Ｐゴシック" charset="0"/>
              </a:rPr>
              <a:t>30 points</a:t>
            </a:r>
            <a:endParaRPr lang="en-US" dirty="0">
              <a:latin typeface="Tw Cen MT" charset="0"/>
              <a:ea typeface="ＭＳ Ｐゴシック" charset="0"/>
              <a:cs typeface="ＭＳ Ｐゴシック" charset="0"/>
            </a:endParaRPr>
          </a:p>
          <a:p>
            <a:r>
              <a:rPr lang="en-US" dirty="0" smtClean="0">
                <a:latin typeface="Tw Cen MT" charset="0"/>
                <a:ea typeface="ＭＳ Ｐゴシック" charset="0"/>
                <a:cs typeface="ＭＳ Ｐゴシック" charset="0"/>
              </a:rPr>
              <a:t>Project G (grad students): 15 points</a:t>
            </a:r>
          </a:p>
          <a:p>
            <a:r>
              <a:rPr lang="en-US" dirty="0">
                <a:latin typeface="Tw Cen MT" charset="0"/>
                <a:ea typeface="ＭＳ Ｐゴシック" charset="0"/>
                <a:cs typeface="ＭＳ Ｐゴシック" charset="0"/>
              </a:rPr>
              <a:t>Project 2: 15 </a:t>
            </a:r>
            <a:r>
              <a:rPr lang="en-US" dirty="0" smtClean="0">
                <a:latin typeface="Tw Cen MT" charset="0"/>
                <a:ea typeface="ＭＳ Ｐゴシック" charset="0"/>
                <a:cs typeface="ＭＳ Ｐゴシック" charset="0"/>
              </a:rPr>
              <a:t>points</a:t>
            </a:r>
            <a:endParaRPr lang="en-US" dirty="0">
              <a:latin typeface="Tw Cen MT" charset="0"/>
              <a:ea typeface="ＭＳ Ｐゴシック" charset="0"/>
              <a:cs typeface="ＭＳ Ｐゴシック" charset="0"/>
            </a:endParaRPr>
          </a:p>
          <a:p>
            <a:r>
              <a:rPr lang="en-US" dirty="0">
                <a:latin typeface="Tw Cen MT" charset="0"/>
                <a:ea typeface="ＭＳ Ｐゴシック" charset="0"/>
                <a:cs typeface="ＭＳ Ｐゴシック" charset="0"/>
              </a:rPr>
              <a:t>Proposal for Project 3: </a:t>
            </a:r>
            <a:r>
              <a:rPr lang="en-US" dirty="0" smtClean="0">
                <a:latin typeface="Tw Cen MT" charset="0"/>
                <a:ea typeface="ＭＳ Ｐゴシック" charset="0"/>
                <a:cs typeface="ＭＳ Ｐゴシック" charset="0"/>
              </a:rPr>
              <a:t>0 points</a:t>
            </a:r>
            <a:endParaRPr lang="en-US" dirty="0">
              <a:latin typeface="Tw Cen MT" charset="0"/>
              <a:ea typeface="ＭＳ Ｐゴシック" charset="0"/>
              <a:cs typeface="ＭＳ Ｐゴシック" charset="0"/>
            </a:endParaRPr>
          </a:p>
          <a:p>
            <a:r>
              <a:rPr lang="en-US" dirty="0" smtClean="0">
                <a:latin typeface="Tw Cen MT" charset="0"/>
                <a:ea typeface="ＭＳ Ｐゴシック" charset="0"/>
                <a:cs typeface="ＭＳ Ｐゴシック" charset="0"/>
              </a:rPr>
              <a:t>Midterm: 25 points</a:t>
            </a:r>
            <a:endParaRPr lang="en-US" dirty="0">
              <a:latin typeface="Tw Cen MT" charset="0"/>
              <a:ea typeface="ＭＳ Ｐゴシック" charset="0"/>
              <a:cs typeface="ＭＳ Ｐゴシック" charset="0"/>
            </a:endParaRPr>
          </a:p>
          <a:p>
            <a:r>
              <a:rPr lang="en-US" dirty="0">
                <a:latin typeface="Tw Cen MT" charset="0"/>
                <a:ea typeface="ＭＳ Ｐゴシック" charset="0"/>
                <a:cs typeface="ＭＳ Ｐゴシック" charset="0"/>
              </a:rPr>
              <a:t>Project 3: </a:t>
            </a:r>
            <a:r>
              <a:rPr lang="en-US" dirty="0" smtClean="0">
                <a:latin typeface="Tw Cen MT" charset="0"/>
                <a:ea typeface="ＭＳ Ｐゴシック" charset="0"/>
                <a:cs typeface="ＭＳ Ｐゴシック" charset="0"/>
              </a:rPr>
              <a:t>30 points</a:t>
            </a:r>
            <a:endParaRPr lang="en-US" dirty="0">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29133722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612775" y="192572"/>
            <a:ext cx="8153400" cy="990600"/>
          </a:xfrm>
        </p:spPr>
        <p:txBody>
          <a:bodyPr>
            <a:normAutofit fontScale="90000"/>
          </a:bodyPr>
          <a:lstStyle/>
          <a:p>
            <a:r>
              <a:rPr lang="en-US" dirty="0">
                <a:latin typeface="Tw Cen MT" charset="0"/>
                <a:ea typeface="ＭＳ Ｐゴシック" charset="0"/>
                <a:cs typeface="ＭＳ Ｐゴシック" charset="0"/>
              </a:rPr>
              <a:t>Project </a:t>
            </a:r>
            <a:r>
              <a:rPr lang="en-US" dirty="0" smtClean="0">
                <a:latin typeface="Tw Cen MT" charset="0"/>
                <a:ea typeface="ＭＳ Ｐゴシック" charset="0"/>
                <a:cs typeface="ＭＳ Ｐゴシック" charset="0"/>
              </a:rPr>
              <a:t>1 (30)</a:t>
            </a:r>
            <a:r>
              <a:rPr lang="en-US" dirty="0">
                <a:latin typeface="Tw Cen MT" charset="0"/>
                <a:ea typeface="ＭＳ Ｐゴシック" charset="0"/>
                <a:cs typeface="ＭＳ Ｐゴシック" charset="0"/>
              </a:rPr>
              <a:t>: </a:t>
            </a:r>
            <a:r>
              <a:rPr lang="en-US" dirty="0" smtClean="0">
                <a:latin typeface="Tw Cen MT" charset="0"/>
                <a:ea typeface="ＭＳ Ｐゴシック" charset="0"/>
                <a:cs typeface="ＭＳ Ｐゴシック" charset="0"/>
              </a:rPr>
              <a:t>Implement graphics </a:t>
            </a:r>
            <a:r>
              <a:rPr lang="en-US" dirty="0">
                <a:latin typeface="Tw Cen MT" charset="0"/>
                <a:ea typeface="ＭＳ Ｐゴシック" charset="0"/>
                <a:cs typeface="ＭＳ Ｐゴシック" charset="0"/>
              </a:rPr>
              <a:t>algorithms in Software</a:t>
            </a:r>
          </a:p>
        </p:txBody>
      </p:sp>
      <p:sp>
        <p:nvSpPr>
          <p:cNvPr id="22531" name="Content Placeholder 2"/>
          <p:cNvSpPr>
            <a:spLocks noGrp="1"/>
          </p:cNvSpPr>
          <p:nvPr>
            <p:ph sz="quarter" idx="1"/>
          </p:nvPr>
        </p:nvSpPr>
        <p:spPr>
          <a:xfrm>
            <a:off x="0" y="1600200"/>
            <a:ext cx="9144000" cy="4495800"/>
          </a:xfrm>
        </p:spPr>
        <p:txBody>
          <a:bodyPr>
            <a:normAutofit/>
          </a:bodyPr>
          <a:lstStyle/>
          <a:p>
            <a:r>
              <a:rPr lang="en-US" sz="2800" dirty="0">
                <a:latin typeface="Tw Cen MT" charset="0"/>
                <a:ea typeface="ＭＳ Ｐゴシック" charset="0"/>
                <a:cs typeface="ＭＳ Ｐゴシック" charset="0"/>
              </a:rPr>
              <a:t>Project 1A (due </a:t>
            </a:r>
            <a:r>
              <a:rPr lang="en-US" sz="2800" dirty="0" smtClean="0">
                <a:latin typeface="Tw Cen MT" charset="0"/>
                <a:ea typeface="ＭＳ Ｐゴシック" charset="0"/>
                <a:cs typeface="ＭＳ Ｐゴシック" charset="0"/>
              </a:rPr>
              <a:t>Jan 12th): </a:t>
            </a:r>
            <a:r>
              <a:rPr lang="en-US" sz="2800" dirty="0">
                <a:latin typeface="Tw Cen MT" charset="0"/>
                <a:ea typeface="ＭＳ Ｐゴシック" charset="0"/>
                <a:cs typeface="ＭＳ Ｐゴシック" charset="0"/>
              </a:rPr>
              <a:t>Install and run example program (2%)</a:t>
            </a:r>
          </a:p>
          <a:p>
            <a:r>
              <a:rPr lang="en-US" sz="2800" dirty="0">
                <a:latin typeface="Tw Cen MT" charset="0"/>
                <a:ea typeface="ＭＳ Ｐゴシック" charset="0"/>
                <a:cs typeface="ＭＳ Ｐゴシック" charset="0"/>
              </a:rPr>
              <a:t>Project 1B (due </a:t>
            </a:r>
            <a:r>
              <a:rPr lang="en-US" sz="2800" dirty="0" smtClean="0">
                <a:latin typeface="Tw Cen MT" charset="0"/>
                <a:ea typeface="ＭＳ Ｐゴシック" charset="0"/>
                <a:cs typeface="ＭＳ Ｐゴシック" charset="0"/>
              </a:rPr>
              <a:t>Jan ~15): </a:t>
            </a:r>
            <a:r>
              <a:rPr lang="en-US" sz="2800" dirty="0">
                <a:latin typeface="Tw Cen MT" charset="0"/>
                <a:ea typeface="ＭＳ Ｐゴシック" charset="0"/>
                <a:cs typeface="ＭＳ Ｐゴシック" charset="0"/>
              </a:rPr>
              <a:t>Rasterize screen-space triangles (7%)</a:t>
            </a:r>
          </a:p>
          <a:p>
            <a:r>
              <a:rPr lang="en-US" sz="2800" dirty="0">
                <a:latin typeface="Tw Cen MT" charset="0"/>
                <a:ea typeface="ＭＳ Ｐゴシック" charset="0"/>
                <a:cs typeface="ＭＳ Ｐゴシック" charset="0"/>
              </a:rPr>
              <a:t>Project 1C (due </a:t>
            </a:r>
            <a:r>
              <a:rPr lang="en-US" sz="2800" dirty="0" smtClean="0">
                <a:latin typeface="Tw Cen MT" charset="0"/>
                <a:ea typeface="ＭＳ Ｐゴシック" charset="0"/>
                <a:cs typeface="ＭＳ Ｐゴシック" charset="0"/>
              </a:rPr>
              <a:t>Jan ~21): </a:t>
            </a:r>
            <a:r>
              <a:rPr lang="en-US" sz="2800" dirty="0">
                <a:latin typeface="Tw Cen MT" charset="0"/>
                <a:ea typeface="ＭＳ Ｐゴシック" charset="0"/>
                <a:cs typeface="ＭＳ Ｐゴシック" charset="0"/>
              </a:rPr>
              <a:t>Rasterize colored triangles (2%)</a:t>
            </a:r>
          </a:p>
          <a:p>
            <a:r>
              <a:rPr lang="en-US" sz="2800" dirty="0">
                <a:latin typeface="Tw Cen MT" charset="0"/>
                <a:ea typeface="ＭＳ Ｐゴシック" charset="0"/>
                <a:cs typeface="ＭＳ Ｐゴシック" charset="0"/>
              </a:rPr>
              <a:t>Project 1D (due </a:t>
            </a:r>
            <a:r>
              <a:rPr lang="en-US" sz="2800" dirty="0" smtClean="0">
                <a:latin typeface="Tw Cen MT" charset="0"/>
                <a:ea typeface="ＭＳ Ｐゴシック" charset="0"/>
                <a:cs typeface="ＭＳ Ｐゴシック" charset="0"/>
              </a:rPr>
              <a:t>Jan ~26): </a:t>
            </a:r>
            <a:r>
              <a:rPr lang="en-US" sz="2800" dirty="0">
                <a:latin typeface="Tw Cen MT" charset="0"/>
                <a:ea typeface="ＭＳ Ｐゴシック" charset="0"/>
                <a:cs typeface="ＭＳ Ｐゴシック" charset="0"/>
              </a:rPr>
              <a:t>Add </a:t>
            </a:r>
            <a:r>
              <a:rPr lang="en-US" sz="2800" dirty="0" err="1">
                <a:latin typeface="Tw Cen MT" charset="0"/>
                <a:ea typeface="ＭＳ Ｐゴシック" charset="0"/>
                <a:cs typeface="ＭＳ Ｐゴシック" charset="0"/>
              </a:rPr>
              <a:t>Gouraud</a:t>
            </a:r>
            <a:r>
              <a:rPr lang="en-US" sz="2800" dirty="0">
                <a:latin typeface="Tw Cen MT" charset="0"/>
                <a:ea typeface="ＭＳ Ｐゴシック" charset="0"/>
                <a:cs typeface="ＭＳ Ｐゴシック" charset="0"/>
              </a:rPr>
              <a:t> shading (4</a:t>
            </a:r>
            <a:r>
              <a:rPr lang="en-US" sz="2800" dirty="0" smtClean="0">
                <a:latin typeface="Tw Cen MT" charset="0"/>
                <a:ea typeface="ＭＳ Ｐゴシック" charset="0"/>
                <a:cs typeface="ＭＳ Ｐゴシック" charset="0"/>
              </a:rPr>
              <a:t>%)</a:t>
            </a:r>
          </a:p>
          <a:p>
            <a:r>
              <a:rPr lang="en-US" sz="2800" dirty="0">
                <a:latin typeface="Tw Cen MT" charset="0"/>
                <a:ea typeface="ＭＳ Ｐゴシック" charset="0"/>
                <a:cs typeface="ＭＳ Ｐゴシック" charset="0"/>
              </a:rPr>
              <a:t>Project </a:t>
            </a:r>
            <a:r>
              <a:rPr lang="en-US" sz="2800" dirty="0" smtClean="0">
                <a:latin typeface="Tw Cen MT" charset="0"/>
                <a:ea typeface="ＭＳ Ｐゴシック" charset="0"/>
                <a:cs typeface="ＭＳ Ｐゴシック" charset="0"/>
              </a:rPr>
              <a:t>1E </a:t>
            </a:r>
            <a:r>
              <a:rPr lang="en-US" sz="2800" dirty="0">
                <a:latin typeface="Tw Cen MT" charset="0"/>
                <a:ea typeface="ＭＳ Ｐゴシック" charset="0"/>
                <a:cs typeface="ＭＳ Ｐゴシック" charset="0"/>
              </a:rPr>
              <a:t>(due </a:t>
            </a:r>
            <a:r>
              <a:rPr lang="en-US" sz="2800" dirty="0" smtClean="0">
                <a:latin typeface="Tw Cen MT" charset="0"/>
                <a:ea typeface="ＭＳ Ｐゴシック" charset="0"/>
                <a:cs typeface="ＭＳ Ｐゴシック" charset="0"/>
              </a:rPr>
              <a:t>Feb ~2): </a:t>
            </a:r>
            <a:r>
              <a:rPr lang="en-US" sz="2800" dirty="0">
                <a:latin typeface="Tw Cen MT" charset="0"/>
                <a:ea typeface="ＭＳ Ｐゴシック" charset="0"/>
                <a:cs typeface="ＭＳ Ｐゴシック" charset="0"/>
              </a:rPr>
              <a:t>Add </a:t>
            </a:r>
            <a:r>
              <a:rPr lang="en-US" sz="2800" dirty="0" err="1">
                <a:latin typeface="Tw Cen MT" charset="0"/>
                <a:ea typeface="ＭＳ Ｐゴシック" charset="0"/>
                <a:cs typeface="ＭＳ Ｐゴシック" charset="0"/>
              </a:rPr>
              <a:t>Phong</a:t>
            </a:r>
            <a:r>
              <a:rPr lang="en-US" sz="2800" dirty="0">
                <a:latin typeface="Tw Cen MT" charset="0"/>
                <a:ea typeface="ＭＳ Ｐゴシック" charset="0"/>
                <a:cs typeface="ＭＳ Ｐゴシック" charset="0"/>
              </a:rPr>
              <a:t> shading (7</a:t>
            </a:r>
            <a:r>
              <a:rPr lang="en-US" sz="2800" dirty="0" smtClean="0">
                <a:latin typeface="Tw Cen MT" charset="0"/>
                <a:ea typeface="ＭＳ Ｐゴシック" charset="0"/>
                <a:cs typeface="ＭＳ Ｐゴシック" charset="0"/>
              </a:rPr>
              <a:t>%)</a:t>
            </a:r>
            <a:endParaRPr lang="en-US" sz="2800" dirty="0">
              <a:latin typeface="Tw Cen MT" charset="0"/>
              <a:ea typeface="ＭＳ Ｐゴシック" charset="0"/>
              <a:cs typeface="ＭＳ Ｐゴシック" charset="0"/>
            </a:endParaRPr>
          </a:p>
          <a:p>
            <a:r>
              <a:rPr lang="en-US" sz="2800" dirty="0">
                <a:latin typeface="Tw Cen MT" charset="0"/>
                <a:ea typeface="ＭＳ Ｐゴシック" charset="0"/>
                <a:cs typeface="ＭＳ Ｐゴシック" charset="0"/>
              </a:rPr>
              <a:t>Project </a:t>
            </a:r>
            <a:r>
              <a:rPr lang="en-US" sz="2800" dirty="0" smtClean="0">
                <a:latin typeface="Tw Cen MT" charset="0"/>
                <a:ea typeface="ＭＳ Ｐゴシック" charset="0"/>
                <a:cs typeface="ＭＳ Ｐゴシック" charset="0"/>
              </a:rPr>
              <a:t>1F </a:t>
            </a:r>
            <a:r>
              <a:rPr lang="en-US" sz="2800" dirty="0">
                <a:latin typeface="Tw Cen MT" charset="0"/>
                <a:ea typeface="ＭＳ Ｐゴシック" charset="0"/>
                <a:cs typeface="ＭＳ Ｐゴシック" charset="0"/>
              </a:rPr>
              <a:t>(due </a:t>
            </a:r>
            <a:r>
              <a:rPr lang="en-US" sz="2800" dirty="0" smtClean="0">
                <a:latin typeface="Tw Cen MT" charset="0"/>
                <a:ea typeface="ＭＳ Ｐゴシック" charset="0"/>
                <a:cs typeface="ＭＳ Ｐゴシック" charset="0"/>
              </a:rPr>
              <a:t>Feb ~8): </a:t>
            </a:r>
            <a:r>
              <a:rPr lang="en-US" sz="2800" dirty="0">
                <a:latin typeface="Tw Cen MT" charset="0"/>
                <a:ea typeface="ＭＳ Ｐゴシック" charset="0"/>
                <a:cs typeface="ＭＳ Ｐゴシック" charset="0"/>
              </a:rPr>
              <a:t>Add world-space-to-camera-space transforms (8</a:t>
            </a:r>
            <a:r>
              <a:rPr lang="en-US" sz="2800" dirty="0" smtClean="0">
                <a:latin typeface="Tw Cen MT" charset="0"/>
                <a:ea typeface="ＭＳ Ｐゴシック" charset="0"/>
                <a:cs typeface="ＭＳ Ｐゴシック" charset="0"/>
              </a:rPr>
              <a:t>%)</a:t>
            </a:r>
            <a:endParaRPr lang="en-US" sz="2800" dirty="0">
              <a:latin typeface="Tw Cen MT" charset="0"/>
              <a:ea typeface="ＭＳ Ｐゴシック" charset="0"/>
              <a:cs typeface="ＭＳ Ｐゴシック" charset="0"/>
            </a:endParaRPr>
          </a:p>
        </p:txBody>
      </p:sp>
      <p:sp>
        <p:nvSpPr>
          <p:cNvPr id="4" name="TextBox 3"/>
          <p:cNvSpPr txBox="1"/>
          <p:nvPr/>
        </p:nvSpPr>
        <p:spPr>
          <a:xfrm>
            <a:off x="633534" y="6211669"/>
            <a:ext cx="7640170" cy="646331"/>
          </a:xfrm>
          <a:prstGeom prst="rect">
            <a:avLst/>
          </a:prstGeom>
          <a:noFill/>
        </p:spPr>
        <p:txBody>
          <a:bodyPr wrap="none" rtlCol="0">
            <a:spAutoFit/>
          </a:bodyPr>
          <a:lstStyle/>
          <a:p>
            <a:pPr algn="ctr"/>
            <a:r>
              <a:rPr lang="en-US" dirty="0" smtClean="0">
                <a:solidFill>
                  <a:srgbClr val="FFFFFF"/>
                </a:solidFill>
              </a:rPr>
              <a:t>These projects build on one another.</a:t>
            </a:r>
          </a:p>
          <a:p>
            <a:pPr algn="ctr"/>
            <a:r>
              <a:rPr lang="en-US" dirty="0" smtClean="0">
                <a:solidFill>
                  <a:srgbClr val="FFFFFF"/>
                </a:solidFill>
              </a:rPr>
              <a:t>If you do not do these projects in a timely way, you will likely not pass the class</a:t>
            </a:r>
            <a:r>
              <a:rPr lang="en-US" dirty="0" smtClean="0">
                <a:solidFill>
                  <a:srgbClr val="FF0000"/>
                </a:solidFill>
              </a:rPr>
              <a:t>.</a:t>
            </a:r>
            <a:endParaRPr lang="en-US" dirty="0">
              <a:solidFill>
                <a:srgbClr val="FF0000"/>
              </a:solidFill>
            </a:endParaRPr>
          </a:p>
        </p:txBody>
      </p:sp>
    </p:spTree>
    <p:extLst>
      <p:ext uri="{BB962C8B-B14F-4D97-AF65-F5344CB8AC3E}">
        <p14:creationId xmlns:p14="http://schemas.microsoft.com/office/powerpoint/2010/main" val="20377005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2, 3, and midterm</a:t>
            </a:r>
            <a:endParaRPr lang="en-US" dirty="0"/>
          </a:p>
        </p:txBody>
      </p:sp>
      <p:sp>
        <p:nvSpPr>
          <p:cNvPr id="3" name="Content Placeholder 2"/>
          <p:cNvSpPr>
            <a:spLocks noGrp="1"/>
          </p:cNvSpPr>
          <p:nvPr>
            <p:ph sz="quarter" idx="1"/>
          </p:nvPr>
        </p:nvSpPr>
        <p:spPr/>
        <p:txBody>
          <a:bodyPr>
            <a:normAutofit fontScale="92500" lnSpcReduction="20000"/>
          </a:bodyPr>
          <a:lstStyle/>
          <a:p>
            <a:r>
              <a:rPr lang="en-US" dirty="0" smtClean="0"/>
              <a:t>Project G: 15%</a:t>
            </a:r>
          </a:p>
          <a:p>
            <a:r>
              <a:rPr lang="en-US" dirty="0" smtClean="0"/>
              <a:t>Project 2: 15%</a:t>
            </a:r>
          </a:p>
          <a:p>
            <a:pPr lvl="1"/>
            <a:r>
              <a:rPr lang="en-US" dirty="0" smtClean="0"/>
              <a:t>Project 2A (due </a:t>
            </a:r>
            <a:r>
              <a:rPr lang="en-US" dirty="0" smtClean="0"/>
              <a:t>Feb ~15th): </a:t>
            </a:r>
            <a:r>
              <a:rPr lang="en-US" dirty="0" smtClean="0"/>
              <a:t>Basic OpenGL program (8%)</a:t>
            </a:r>
          </a:p>
          <a:p>
            <a:pPr lvl="1"/>
            <a:r>
              <a:rPr lang="en-US" dirty="0" smtClean="0"/>
              <a:t>Project 2B (due </a:t>
            </a:r>
            <a:r>
              <a:rPr lang="en-US" dirty="0" smtClean="0"/>
              <a:t>Feb ~22nd): </a:t>
            </a:r>
            <a:r>
              <a:rPr lang="en-US" dirty="0" smtClean="0"/>
              <a:t>Advanced OpenGL program (7%)</a:t>
            </a:r>
          </a:p>
          <a:p>
            <a:r>
              <a:rPr lang="en-US" dirty="0"/>
              <a:t>Midterm </a:t>
            </a:r>
            <a:r>
              <a:rPr lang="en-US" dirty="0" smtClean="0"/>
              <a:t>(Feb ~26): </a:t>
            </a:r>
            <a:r>
              <a:rPr lang="en-US" dirty="0"/>
              <a:t>25%</a:t>
            </a:r>
            <a:endParaRPr lang="en-US" dirty="0" smtClean="0"/>
          </a:p>
          <a:p>
            <a:r>
              <a:rPr lang="en-US" dirty="0" smtClean="0"/>
              <a:t>Final Project Proposal (due </a:t>
            </a:r>
            <a:r>
              <a:rPr lang="en-US" dirty="0" smtClean="0"/>
              <a:t>Feb ~26): </a:t>
            </a:r>
            <a:r>
              <a:rPr lang="en-US" dirty="0" smtClean="0"/>
              <a:t>0%</a:t>
            </a:r>
          </a:p>
          <a:p>
            <a:r>
              <a:rPr lang="en-US" dirty="0" smtClean="0"/>
              <a:t>Project 3: 30%</a:t>
            </a:r>
          </a:p>
          <a:p>
            <a:pPr lvl="1"/>
            <a:r>
              <a:rPr lang="en-US" dirty="0" smtClean="0"/>
              <a:t>Student-defined projects due on Finals week (30</a:t>
            </a:r>
            <a:r>
              <a:rPr lang="en-US" dirty="0" smtClean="0"/>
              <a:t>%)</a:t>
            </a:r>
          </a:p>
          <a:p>
            <a:pPr lvl="2"/>
            <a:r>
              <a:rPr lang="en-US" dirty="0" smtClean="0"/>
              <a:t>This class: Monday March 18</a:t>
            </a:r>
            <a:r>
              <a:rPr lang="en-US" baseline="30000" dirty="0" smtClean="0"/>
              <a:t>th</a:t>
            </a:r>
            <a:r>
              <a:rPr lang="en-US" dirty="0" smtClean="0"/>
              <a:t>, 8am</a:t>
            </a:r>
            <a:endParaRPr lang="en-US" dirty="0" smtClean="0"/>
          </a:p>
          <a:p>
            <a:endParaRPr lang="en-US" dirty="0"/>
          </a:p>
        </p:txBody>
      </p:sp>
    </p:spTree>
    <p:extLst>
      <p:ext uri="{BB962C8B-B14F-4D97-AF65-F5344CB8AC3E}">
        <p14:creationId xmlns:p14="http://schemas.microsoft.com/office/powerpoint/2010/main" val="3945569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 Ideas</a:t>
            </a:r>
            <a:endParaRPr lang="en-US" dirty="0"/>
          </a:p>
        </p:txBody>
      </p:sp>
      <p:sp>
        <p:nvSpPr>
          <p:cNvPr id="3" name="Content Placeholder 2"/>
          <p:cNvSpPr>
            <a:spLocks noGrp="1"/>
          </p:cNvSpPr>
          <p:nvPr>
            <p:ph sz="quarter" idx="1"/>
          </p:nvPr>
        </p:nvSpPr>
        <p:spPr/>
        <p:txBody>
          <a:bodyPr/>
          <a:lstStyle/>
          <a:p>
            <a:r>
              <a:rPr lang="en-US" dirty="0" smtClean="0"/>
              <a:t>Make a video game</a:t>
            </a:r>
          </a:p>
          <a:p>
            <a:r>
              <a:rPr lang="en-US" dirty="0" smtClean="0"/>
              <a:t>Make a screen saver</a:t>
            </a:r>
          </a:p>
          <a:p>
            <a:r>
              <a:rPr lang="en-US" dirty="0" smtClean="0"/>
              <a:t>Do some advanced graphics techniques</a:t>
            </a:r>
          </a:p>
          <a:p>
            <a:r>
              <a:rPr lang="en-US" dirty="0" smtClean="0"/>
              <a:t>Model Deschutes</a:t>
            </a:r>
          </a:p>
          <a:p>
            <a:r>
              <a:rPr lang="en-US" dirty="0" smtClean="0"/>
              <a:t>Etc…</a:t>
            </a:r>
          </a:p>
        </p:txBody>
      </p:sp>
    </p:spTree>
    <p:extLst>
      <p:ext uri="{BB962C8B-B14F-4D97-AF65-F5344CB8AC3E}">
        <p14:creationId xmlns:p14="http://schemas.microsoft.com/office/powerpoint/2010/main" val="15453740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sz="quarter" idx="1"/>
          </p:nvPr>
        </p:nvSpPr>
        <p:spPr/>
        <p:txBody>
          <a:bodyPr>
            <a:normAutofit fontScale="92500" lnSpcReduction="20000"/>
          </a:bodyPr>
          <a:lstStyle/>
          <a:p>
            <a:r>
              <a:rPr lang="en-US" dirty="0"/>
              <a:t>Projects 1A-1F, 2A, and 2B will be submitted to </a:t>
            </a:r>
            <a:r>
              <a:rPr lang="en-US" dirty="0" smtClean="0"/>
              <a:t>Canvas </a:t>
            </a:r>
            <a:r>
              <a:rPr lang="en-US" dirty="0"/>
              <a:t>and graded by </a:t>
            </a:r>
            <a:r>
              <a:rPr lang="en-US" dirty="0" smtClean="0"/>
              <a:t>me or the TA. </a:t>
            </a:r>
            <a:r>
              <a:rPr lang="en-US" dirty="0"/>
              <a:t>In almost all circumstances, producing the correct picture will result in full credit</a:t>
            </a:r>
            <a:r>
              <a:rPr lang="en-US" dirty="0" smtClean="0"/>
              <a:t>.</a:t>
            </a:r>
          </a:p>
          <a:p>
            <a:pPr lvl="1"/>
            <a:r>
              <a:rPr lang="en-US" dirty="0" smtClean="0"/>
              <a:t>Even slightly wrong</a:t>
            </a:r>
            <a:r>
              <a:rPr lang="en-US" dirty="0" smtClean="0"/>
              <a:t>? </a:t>
            </a:r>
            <a:r>
              <a:rPr lang="en-US" dirty="0" smtClean="0">
                <a:sym typeface="Wingdings"/>
              </a:rPr>
              <a:t> Less than half credit</a:t>
            </a:r>
            <a:endParaRPr lang="en-US" dirty="0"/>
          </a:p>
          <a:p>
            <a:r>
              <a:rPr lang="en-US" dirty="0"/>
              <a:t>The final projects will be demonstrated in front of the whole class on the day of the Final. Since we have such a large class, we may need to be creative on how to do this (i.e., multiple rounds with subsets of us, culminating in a finale during the Finals period)</a:t>
            </a:r>
            <a:r>
              <a:rPr lang="en-US" dirty="0" smtClean="0"/>
              <a:t>.</a:t>
            </a:r>
            <a:endParaRPr lang="en-US" dirty="0"/>
          </a:p>
        </p:txBody>
      </p:sp>
    </p:spTree>
    <p:extLst>
      <p:ext uri="{BB962C8B-B14F-4D97-AF65-F5344CB8AC3E}">
        <p14:creationId xmlns:p14="http://schemas.microsoft.com/office/powerpoint/2010/main" val="30529286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612775" y="228600"/>
            <a:ext cx="8153400" cy="990600"/>
          </a:xfrm>
        </p:spPr>
        <p:txBody>
          <a:bodyPr/>
          <a:lstStyle/>
          <a:p>
            <a:r>
              <a:rPr lang="en-US">
                <a:latin typeface="Tw Cen MT" charset="0"/>
                <a:ea typeface="ＭＳ Ｐゴシック" charset="0"/>
                <a:cs typeface="ＭＳ Ｐゴシック" charset="0"/>
              </a:rPr>
              <a:t>Grading</a:t>
            </a:r>
          </a:p>
        </p:txBody>
      </p:sp>
      <p:sp>
        <p:nvSpPr>
          <p:cNvPr id="21507" name="Content Placeholder 2"/>
          <p:cNvSpPr>
            <a:spLocks noGrp="1"/>
          </p:cNvSpPr>
          <p:nvPr>
            <p:ph sz="quarter" idx="1"/>
          </p:nvPr>
        </p:nvSpPr>
        <p:spPr>
          <a:xfrm>
            <a:off x="158749" y="1346200"/>
            <a:ext cx="8815917" cy="4495800"/>
          </a:xfrm>
        </p:spPr>
        <p:txBody>
          <a:bodyPr>
            <a:normAutofit lnSpcReduction="10000"/>
          </a:bodyPr>
          <a:lstStyle/>
          <a:p>
            <a:r>
              <a:rPr lang="en-US" sz="2400" dirty="0">
                <a:latin typeface="Tw Cen MT" charset="0"/>
                <a:ea typeface="ＭＳ Ｐゴシック" charset="0"/>
                <a:cs typeface="ＭＳ Ｐゴシック" charset="0"/>
              </a:rPr>
              <a:t>Project 1: </a:t>
            </a:r>
            <a:r>
              <a:rPr lang="en-US" sz="2400" dirty="0" smtClean="0">
                <a:latin typeface="Tw Cen MT" charset="0"/>
                <a:ea typeface="ＭＳ Ｐゴシック" charset="0"/>
                <a:cs typeface="ＭＳ Ｐゴシック" charset="0"/>
              </a:rPr>
              <a:t>30 points</a:t>
            </a:r>
          </a:p>
          <a:p>
            <a:r>
              <a:rPr lang="en-US" sz="2400" dirty="0" smtClean="0">
                <a:latin typeface="Tw Cen MT" charset="0"/>
                <a:ea typeface="ＭＳ Ｐゴシック" charset="0"/>
                <a:cs typeface="ＭＳ Ｐゴシック" charset="0"/>
              </a:rPr>
              <a:t>Project G: 15 points</a:t>
            </a:r>
            <a:endParaRPr lang="en-US" sz="2400" dirty="0">
              <a:latin typeface="Tw Cen MT" charset="0"/>
              <a:ea typeface="ＭＳ Ｐゴシック" charset="0"/>
              <a:cs typeface="ＭＳ Ｐゴシック" charset="0"/>
            </a:endParaRPr>
          </a:p>
          <a:p>
            <a:r>
              <a:rPr lang="en-US" sz="2400" dirty="0">
                <a:latin typeface="Tw Cen MT" charset="0"/>
                <a:ea typeface="ＭＳ Ｐゴシック" charset="0"/>
                <a:cs typeface="ＭＳ Ｐゴシック" charset="0"/>
              </a:rPr>
              <a:t>Project 2: </a:t>
            </a:r>
            <a:r>
              <a:rPr lang="en-US" sz="2400" dirty="0" smtClean="0">
                <a:latin typeface="Tw Cen MT" charset="0"/>
                <a:ea typeface="ＭＳ Ｐゴシック" charset="0"/>
                <a:cs typeface="ＭＳ Ｐゴシック" charset="0"/>
              </a:rPr>
              <a:t>15 points</a:t>
            </a:r>
            <a:endParaRPr lang="en-US" sz="2400" dirty="0">
              <a:latin typeface="Tw Cen MT" charset="0"/>
              <a:ea typeface="ＭＳ Ｐゴシック" charset="0"/>
              <a:cs typeface="ＭＳ Ｐゴシック" charset="0"/>
            </a:endParaRPr>
          </a:p>
          <a:p>
            <a:r>
              <a:rPr lang="en-US" sz="2400" dirty="0">
                <a:latin typeface="Tw Cen MT" charset="0"/>
                <a:ea typeface="ＭＳ Ｐゴシック" charset="0"/>
                <a:cs typeface="ＭＳ Ｐゴシック" charset="0"/>
              </a:rPr>
              <a:t>Proposal for Project 3: </a:t>
            </a:r>
            <a:r>
              <a:rPr lang="en-US" sz="2400" dirty="0" smtClean="0">
                <a:latin typeface="Tw Cen MT" charset="0"/>
                <a:ea typeface="ＭＳ Ｐゴシック" charset="0"/>
                <a:cs typeface="ＭＳ Ｐゴシック" charset="0"/>
              </a:rPr>
              <a:t>0 points</a:t>
            </a:r>
            <a:endParaRPr lang="en-US" sz="2400" dirty="0">
              <a:latin typeface="Tw Cen MT" charset="0"/>
              <a:ea typeface="ＭＳ Ｐゴシック" charset="0"/>
              <a:cs typeface="ＭＳ Ｐゴシック" charset="0"/>
            </a:endParaRPr>
          </a:p>
          <a:p>
            <a:r>
              <a:rPr lang="en-US" sz="2400" dirty="0" smtClean="0">
                <a:latin typeface="Tw Cen MT" charset="0"/>
                <a:ea typeface="ＭＳ Ｐゴシック" charset="0"/>
                <a:cs typeface="ＭＳ Ｐゴシック" charset="0"/>
              </a:rPr>
              <a:t>Midterm: 25 points</a:t>
            </a:r>
            <a:endParaRPr lang="en-US" sz="2400" dirty="0">
              <a:latin typeface="Tw Cen MT" charset="0"/>
              <a:ea typeface="ＭＳ Ｐゴシック" charset="0"/>
              <a:cs typeface="ＭＳ Ｐゴシック" charset="0"/>
            </a:endParaRPr>
          </a:p>
          <a:p>
            <a:r>
              <a:rPr lang="en-US" sz="2400" dirty="0">
                <a:latin typeface="Tw Cen MT" charset="0"/>
                <a:ea typeface="ＭＳ Ｐゴシック" charset="0"/>
                <a:cs typeface="ＭＳ Ｐゴシック" charset="0"/>
              </a:rPr>
              <a:t>Project 3: </a:t>
            </a:r>
            <a:r>
              <a:rPr lang="en-US" sz="2400" dirty="0" smtClean="0">
                <a:latin typeface="Tw Cen MT" charset="0"/>
                <a:ea typeface="ＭＳ Ｐゴシック" charset="0"/>
                <a:cs typeface="ＭＳ Ｐゴシック" charset="0"/>
              </a:rPr>
              <a:t>30</a:t>
            </a:r>
            <a:r>
              <a:rPr lang="en-US" sz="2400" dirty="0">
                <a:latin typeface="Tw Cen MT" charset="0"/>
                <a:ea typeface="ＭＳ Ｐゴシック" charset="0"/>
                <a:cs typeface="ＭＳ Ｐゴシック" charset="0"/>
              </a:rPr>
              <a:t> </a:t>
            </a:r>
            <a:r>
              <a:rPr lang="en-US" sz="2400" dirty="0" smtClean="0">
                <a:latin typeface="Tw Cen MT" charset="0"/>
                <a:ea typeface="ＭＳ Ｐゴシック" charset="0"/>
                <a:cs typeface="ＭＳ Ｐゴシック" charset="0"/>
              </a:rPr>
              <a:t>points</a:t>
            </a:r>
          </a:p>
          <a:p>
            <a:r>
              <a:rPr lang="en-US" dirty="0" smtClean="0">
                <a:latin typeface="Tw Cen MT" charset="0"/>
                <a:ea typeface="ＭＳ Ｐゴシック" charset="0"/>
                <a:cs typeface="ＭＳ Ｐゴシック" charset="0"/>
                <a:sym typeface="Wingdings"/>
              </a:rPr>
              <a:t> 100</a:t>
            </a:r>
            <a:r>
              <a:rPr lang="en-US" dirty="0">
                <a:latin typeface="Tw Cen MT" charset="0"/>
                <a:ea typeface="ＭＳ Ｐゴシック" charset="0"/>
                <a:cs typeface="ＭＳ Ｐゴシック" charset="0"/>
                <a:sym typeface="Wingdings"/>
              </a:rPr>
              <a:t> </a:t>
            </a:r>
            <a:r>
              <a:rPr lang="en-US" dirty="0" smtClean="0">
                <a:latin typeface="Tw Cen MT" charset="0"/>
                <a:ea typeface="ＭＳ Ｐゴシック" charset="0"/>
                <a:cs typeface="ＭＳ Ｐゴシック" charset="0"/>
                <a:sym typeface="Wingdings"/>
              </a:rPr>
              <a:t>points</a:t>
            </a:r>
          </a:p>
          <a:p>
            <a:pPr lvl="1"/>
            <a:r>
              <a:rPr lang="en-US" dirty="0" smtClean="0">
                <a:latin typeface="Tw Cen MT" charset="0"/>
                <a:ea typeface="ＭＳ Ｐゴシック" charset="0"/>
                <a:cs typeface="ＭＳ Ｐゴシック" charset="0"/>
                <a:sym typeface="Wingdings"/>
              </a:rPr>
              <a:t>denominator </a:t>
            </a:r>
            <a:r>
              <a:rPr lang="en-US" dirty="0" smtClean="0">
                <a:latin typeface="Tw Cen MT" charset="0"/>
                <a:ea typeface="ＭＳ Ｐゴシック" charset="0"/>
                <a:cs typeface="ＭＳ Ｐゴシック" charset="0"/>
                <a:sym typeface="Wingdings"/>
              </a:rPr>
              <a:t>for 541: 115:</a:t>
            </a:r>
          </a:p>
          <a:p>
            <a:pPr lvl="2"/>
            <a:r>
              <a:rPr lang="en-US" dirty="0" smtClean="0">
                <a:latin typeface="Tw Cen MT" charset="0"/>
                <a:ea typeface="ＭＳ Ｐゴシック" charset="0"/>
                <a:cs typeface="ＭＳ Ｐゴシック" charset="0"/>
                <a:sym typeface="Wingdings"/>
              </a:rPr>
              <a:t>541 students expected to get 30 on Project 3, participate in Project G</a:t>
            </a:r>
            <a:endParaRPr lang="en-US" dirty="0">
              <a:latin typeface="Tw Cen MT" charset="0"/>
              <a:ea typeface="ＭＳ Ｐゴシック" charset="0"/>
              <a:cs typeface="ＭＳ Ｐゴシック" charset="0"/>
            </a:endParaRPr>
          </a:p>
        </p:txBody>
      </p:sp>
    </p:spTree>
    <p:extLst>
      <p:ext uri="{BB962C8B-B14F-4D97-AF65-F5344CB8AC3E}">
        <p14:creationId xmlns:p14="http://schemas.microsoft.com/office/powerpoint/2010/main" val="119506746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Midterm</a:t>
            </a:r>
            <a:endParaRPr lang="en-US" dirty="0"/>
          </a:p>
        </p:txBody>
      </p:sp>
      <p:sp>
        <p:nvSpPr>
          <p:cNvPr id="3" name="Content Placeholder 2"/>
          <p:cNvSpPr>
            <a:spLocks noGrp="1"/>
          </p:cNvSpPr>
          <p:nvPr>
            <p:ph idx="1"/>
          </p:nvPr>
        </p:nvSpPr>
        <p:spPr/>
        <p:txBody>
          <a:bodyPr/>
          <a:lstStyle/>
          <a:p>
            <a:r>
              <a:rPr lang="en-US" dirty="0" smtClean="0"/>
              <a:t>25 points</a:t>
            </a:r>
          </a:p>
          <a:p>
            <a:r>
              <a:rPr lang="en-US" dirty="0" smtClean="0"/>
              <a:t>NOT: A = 22.5, B = 20, C = 17.5, </a:t>
            </a:r>
            <a:r>
              <a:rPr lang="en-US" dirty="0" err="1" smtClean="0"/>
              <a:t>etc</a:t>
            </a:r>
            <a:r>
              <a:rPr lang="mr-IN" dirty="0" smtClean="0"/>
              <a:t>…</a:t>
            </a:r>
            <a:endParaRPr lang="en-US" dirty="0" smtClean="0"/>
          </a:p>
          <a:p>
            <a:r>
              <a:rPr lang="en-US" dirty="0" smtClean="0"/>
              <a:t>INSTEAD:</a:t>
            </a:r>
          </a:p>
          <a:p>
            <a:pPr lvl="1"/>
            <a:r>
              <a:rPr lang="en-US" dirty="0" smtClean="0"/>
              <a:t>A students typically score &gt;20 points</a:t>
            </a:r>
          </a:p>
          <a:p>
            <a:pPr lvl="1"/>
            <a:r>
              <a:rPr lang="en-US" dirty="0" smtClean="0"/>
              <a:t>B students typically score &gt;15 points</a:t>
            </a:r>
          </a:p>
          <a:p>
            <a:pPr lvl="1"/>
            <a:r>
              <a:rPr lang="mr-IN" dirty="0" smtClean="0"/>
              <a:t>…</a:t>
            </a:r>
            <a:endParaRPr lang="en-US" dirty="0"/>
          </a:p>
        </p:txBody>
      </p:sp>
    </p:spTree>
    <p:extLst>
      <p:ext uri="{BB962C8B-B14F-4D97-AF65-F5344CB8AC3E}">
        <p14:creationId xmlns:p14="http://schemas.microsoft.com/office/powerpoint/2010/main" val="1657376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Background</a:t>
            </a:r>
            <a:endParaRPr lang="en-US" dirty="0"/>
          </a:p>
        </p:txBody>
      </p:sp>
      <p:sp>
        <p:nvSpPr>
          <p:cNvPr id="3" name="Content Placeholder 2"/>
          <p:cNvSpPr>
            <a:spLocks noGrp="1"/>
          </p:cNvSpPr>
          <p:nvPr>
            <p:ph idx="1"/>
          </p:nvPr>
        </p:nvSpPr>
        <p:spPr>
          <a:xfrm>
            <a:off x="457200" y="1425690"/>
            <a:ext cx="8229600" cy="4525963"/>
          </a:xfrm>
        </p:spPr>
        <p:txBody>
          <a:bodyPr/>
          <a:lstStyle/>
          <a:p>
            <a:r>
              <a:rPr lang="en-US" dirty="0" smtClean="0"/>
              <a:t>Previously:</a:t>
            </a:r>
          </a:p>
          <a:p>
            <a:pPr lvl="1"/>
            <a:r>
              <a:rPr lang="en-US" dirty="0" smtClean="0"/>
              <a:t>Lawrence Livermore, 1999-2009</a:t>
            </a:r>
          </a:p>
          <a:p>
            <a:pPr lvl="1"/>
            <a:r>
              <a:rPr lang="en-US" dirty="0" smtClean="0"/>
              <a:t>Lawrence Berkeley, 2009-2016</a:t>
            </a:r>
          </a:p>
          <a:p>
            <a:pPr lvl="1"/>
            <a:r>
              <a:rPr lang="en-US" dirty="0" smtClean="0"/>
              <a:t>UC Davis 2009-2013</a:t>
            </a:r>
          </a:p>
          <a:p>
            <a:r>
              <a:rPr lang="en-US" dirty="0" smtClean="0"/>
              <a:t>Education:</a:t>
            </a:r>
          </a:p>
          <a:p>
            <a:pPr lvl="1"/>
            <a:r>
              <a:rPr lang="en-US" dirty="0" smtClean="0"/>
              <a:t>B.S. (CS/Math), 1994-1999</a:t>
            </a:r>
          </a:p>
          <a:p>
            <a:pPr lvl="1"/>
            <a:r>
              <a:rPr lang="en-US" dirty="0" smtClean="0"/>
              <a:t>Ph.D., 2000-2006</a:t>
            </a:r>
            <a:endParaRPr lang="en-US" dirty="0"/>
          </a:p>
        </p:txBody>
      </p:sp>
      <p:sp>
        <p:nvSpPr>
          <p:cNvPr id="5" name="Rounded Rectangle 4"/>
          <p:cNvSpPr/>
          <p:nvPr/>
        </p:nvSpPr>
        <p:spPr>
          <a:xfrm>
            <a:off x="1473510" y="5865474"/>
            <a:ext cx="6621099" cy="891939"/>
          </a:xfrm>
          <a:prstGeom prst="roundRect">
            <a:avLst/>
          </a:prstGeom>
          <a:gradFill>
            <a:gsLst>
              <a:gs pos="0">
                <a:srgbClr val="FFFF3E"/>
              </a:gs>
              <a:gs pos="100000">
                <a:srgbClr val="FFFFCA"/>
              </a:gs>
            </a:gsLst>
          </a:gradFill>
          <a:ln w="76200" cmpd="tri">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I have spent 15 years programming, </a:t>
            </a:r>
            <a:endParaRPr lang="en-US" sz="2400" dirty="0" smtClean="0">
              <a:solidFill>
                <a:schemeClr val="tx1"/>
              </a:solidFill>
            </a:endParaRPr>
          </a:p>
          <a:p>
            <a:pPr algn="ctr"/>
            <a:r>
              <a:rPr lang="en-US" sz="2400" dirty="0" smtClean="0">
                <a:solidFill>
                  <a:schemeClr val="tx1"/>
                </a:solidFill>
              </a:rPr>
              <a:t>almost </a:t>
            </a:r>
            <a:r>
              <a:rPr lang="en-US" sz="2400" dirty="0">
                <a:solidFill>
                  <a:schemeClr val="tx1"/>
                </a:solidFill>
              </a:rPr>
              <a:t>exclusively using C, C++, and </a:t>
            </a:r>
            <a:r>
              <a:rPr lang="en-US" sz="2400" dirty="0" smtClean="0">
                <a:solidFill>
                  <a:schemeClr val="tx1"/>
                </a:solidFill>
              </a:rPr>
              <a:t>Unix</a:t>
            </a:r>
            <a:endParaRPr lang="en-US" sz="2400" dirty="0">
              <a:solidFill>
                <a:schemeClr val="tx1"/>
              </a:solidFill>
            </a:endParaRPr>
          </a:p>
        </p:txBody>
      </p:sp>
    </p:spTree>
    <p:extLst>
      <p:ext uri="{BB962C8B-B14F-4D97-AF65-F5344CB8AC3E}">
        <p14:creationId xmlns:p14="http://schemas.microsoft.com/office/powerpoint/2010/main" val="496829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r>
              <a:rPr lang="en-US" dirty="0" smtClean="0"/>
              <a:t>Most final projects score 25/30</a:t>
            </a:r>
          </a:p>
          <a:p>
            <a:r>
              <a:rPr lang="en-US" dirty="0" smtClean="0"/>
              <a:t>Exceptional projects get 30/30</a:t>
            </a:r>
            <a:endParaRPr lang="en-US" dirty="0"/>
          </a:p>
        </p:txBody>
      </p:sp>
    </p:spTree>
    <p:extLst>
      <p:ext uri="{BB962C8B-B14F-4D97-AF65-F5344CB8AC3E}">
        <p14:creationId xmlns:p14="http://schemas.microsoft.com/office/powerpoint/2010/main" val="20898550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All</a:t>
            </a:r>
            <a:r>
              <a:rPr lang="mr-IN"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smtClean="0"/>
              <a:t>I am happy to give everyone A’s</a:t>
            </a:r>
          </a:p>
          <a:p>
            <a:r>
              <a:rPr lang="en-US" dirty="0" smtClean="0"/>
              <a:t>But:</a:t>
            </a:r>
          </a:p>
          <a:p>
            <a:pPr lvl="1"/>
            <a:r>
              <a:rPr lang="en-US" dirty="0" smtClean="0"/>
              <a:t>If you want to get an A, you should be aiming for perfect scores on 1A-1F, 2A, 2B</a:t>
            </a:r>
          </a:p>
          <a:p>
            <a:pPr lvl="1"/>
            <a:r>
              <a:rPr lang="en-US" dirty="0" smtClean="0"/>
              <a:t>Since most people will lose points on the midterm and final project</a:t>
            </a:r>
          </a:p>
          <a:p>
            <a:r>
              <a:rPr lang="en-US" dirty="0" smtClean="0"/>
              <a:t>20/25 on midterm, 25/30 on final project, and perfect scores on 1A-1F, 2A, 2B will earn you an A.</a:t>
            </a:r>
            <a:endParaRPr lang="en-US" dirty="0"/>
          </a:p>
        </p:txBody>
      </p:sp>
    </p:spTree>
    <p:extLst>
      <p:ext uri="{BB962C8B-B14F-4D97-AF65-F5344CB8AC3E}">
        <p14:creationId xmlns:p14="http://schemas.microsoft.com/office/powerpoint/2010/main" val="3020367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Office Hours	</a:t>
            </a:r>
            <a:endParaRPr lang="en-US" dirty="0"/>
          </a:p>
        </p:txBody>
      </p:sp>
      <p:sp>
        <p:nvSpPr>
          <p:cNvPr id="3" name="Content Placeholder 2"/>
          <p:cNvSpPr>
            <a:spLocks noGrp="1"/>
          </p:cNvSpPr>
          <p:nvPr>
            <p:ph sz="quarter" idx="1"/>
          </p:nvPr>
        </p:nvSpPr>
        <p:spPr/>
        <p:txBody>
          <a:bodyPr>
            <a:normAutofit/>
          </a:bodyPr>
          <a:lstStyle/>
          <a:p>
            <a:r>
              <a:rPr lang="en-US" dirty="0" smtClean="0"/>
              <a:t>Only come to OH if you have started the project</a:t>
            </a:r>
          </a:p>
          <a:p>
            <a:r>
              <a:rPr lang="en-US" dirty="0" smtClean="0"/>
              <a:t>Sit and listen to others questions is not an option</a:t>
            </a:r>
          </a:p>
          <a:p>
            <a:r>
              <a:rPr lang="en-US" dirty="0" smtClean="0"/>
              <a:t>Surge OH this week to help with 1A, 1B</a:t>
            </a:r>
          </a:p>
          <a:p>
            <a:pPr lvl="1"/>
            <a:r>
              <a:rPr lang="en-US" dirty="0" smtClean="0"/>
              <a:t>Thursday, Friday</a:t>
            </a:r>
          </a:p>
          <a:p>
            <a:r>
              <a:rPr lang="en-US" dirty="0" smtClean="0"/>
              <a:t>When should regular OH be?</a:t>
            </a:r>
            <a:endParaRPr lang="en-US" dirty="0" smtClean="0"/>
          </a:p>
        </p:txBody>
      </p:sp>
    </p:spTree>
    <p:extLst>
      <p:ext uri="{BB962C8B-B14F-4D97-AF65-F5344CB8AC3E}">
        <p14:creationId xmlns:p14="http://schemas.microsoft.com/office/powerpoint/2010/main" val="1293471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Academic Misconduct (1 of 2)</a:t>
            </a:r>
            <a:endParaRPr lang="en-US" dirty="0"/>
          </a:p>
        </p:txBody>
      </p:sp>
      <p:sp>
        <p:nvSpPr>
          <p:cNvPr id="3" name="Content Placeholder 2"/>
          <p:cNvSpPr>
            <a:spLocks noGrp="1"/>
          </p:cNvSpPr>
          <p:nvPr>
            <p:ph sz="quarter" idx="1"/>
          </p:nvPr>
        </p:nvSpPr>
        <p:spPr/>
        <p:txBody>
          <a:bodyPr>
            <a:normAutofit/>
          </a:bodyPr>
          <a:lstStyle/>
          <a:p>
            <a:r>
              <a:rPr lang="en-US" dirty="0"/>
              <a:t>The programming projects are individual efforts</a:t>
            </a:r>
          </a:p>
          <a:p>
            <a:pPr lvl="1"/>
            <a:r>
              <a:rPr lang="en-US" dirty="0"/>
              <a:t>You may discuss the projects with your classmates.</a:t>
            </a:r>
          </a:p>
          <a:p>
            <a:pPr lvl="1"/>
            <a:r>
              <a:rPr lang="en-US" dirty="0"/>
              <a:t>Do not let someone look at your code on your screen</a:t>
            </a:r>
            <a:r>
              <a:rPr lang="en-US" dirty="0" smtClean="0"/>
              <a:t>. (BUT: helper can look at </a:t>
            </a:r>
            <a:r>
              <a:rPr lang="en-US" dirty="0" err="1" smtClean="0"/>
              <a:t>helpee’s</a:t>
            </a:r>
            <a:r>
              <a:rPr lang="en-US" dirty="0" smtClean="0"/>
              <a:t> code)</a:t>
            </a:r>
            <a:endParaRPr lang="en-US" dirty="0"/>
          </a:p>
          <a:p>
            <a:pPr lvl="1"/>
            <a:r>
              <a:rPr lang="en-US" dirty="0"/>
              <a:t>Absolutely, positively do not email code.</a:t>
            </a:r>
          </a:p>
          <a:p>
            <a:pPr lvl="1"/>
            <a:r>
              <a:rPr lang="en-US" dirty="0"/>
              <a:t>Do not search the internet for previous </a:t>
            </a:r>
            <a:r>
              <a:rPr lang="en-US" dirty="0" smtClean="0"/>
              <a:t>implementations</a:t>
            </a:r>
            <a:r>
              <a:rPr lang="en-US" dirty="0"/>
              <a:t> </a:t>
            </a:r>
            <a:r>
              <a:rPr lang="en-US" dirty="0" smtClean="0"/>
              <a:t>(includes </a:t>
            </a:r>
            <a:r>
              <a:rPr lang="en-US" dirty="0" err="1" smtClean="0"/>
              <a:t>github</a:t>
            </a:r>
            <a:r>
              <a:rPr lang="en-US" dirty="0" smtClean="0"/>
              <a:t>)</a:t>
            </a:r>
            <a:endParaRPr lang="en-US" dirty="0"/>
          </a:p>
          <a:p>
            <a:endParaRPr lang="en-US" dirty="0"/>
          </a:p>
        </p:txBody>
      </p:sp>
    </p:spTree>
    <p:extLst>
      <p:ext uri="{BB962C8B-B14F-4D97-AF65-F5344CB8AC3E}">
        <p14:creationId xmlns:p14="http://schemas.microsoft.com/office/powerpoint/2010/main" val="8931960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Academic Misconduct (2 of 2)</a:t>
            </a:r>
            <a:endParaRPr lang="en-US" dirty="0"/>
          </a:p>
        </p:txBody>
      </p:sp>
      <p:sp>
        <p:nvSpPr>
          <p:cNvPr id="3" name="Content Placeholder 2"/>
          <p:cNvSpPr>
            <a:spLocks noGrp="1"/>
          </p:cNvSpPr>
          <p:nvPr>
            <p:ph sz="quarter" idx="1"/>
          </p:nvPr>
        </p:nvSpPr>
        <p:spPr/>
        <p:txBody>
          <a:bodyPr>
            <a:normAutofit/>
          </a:bodyPr>
          <a:lstStyle/>
          <a:p>
            <a:r>
              <a:rPr lang="en-US" dirty="0" smtClean="0"/>
              <a:t>If </a:t>
            </a:r>
            <a:r>
              <a:rPr lang="en-US" dirty="0"/>
              <a:t>I detect collusion, all individuals involved will receive an F in the course immediately</a:t>
            </a:r>
          </a:p>
          <a:p>
            <a:pPr lvl="1"/>
            <a:r>
              <a:rPr lang="en-US" dirty="0"/>
              <a:t>I choose to not enumerate cases that involve </a:t>
            </a:r>
            <a:r>
              <a:rPr lang="en-US" dirty="0" smtClean="0"/>
              <a:t>collusion.  Whiteboard </a:t>
            </a:r>
            <a:r>
              <a:rPr lang="en-US" dirty="0"/>
              <a:t>conversations are fine. </a:t>
            </a:r>
            <a:r>
              <a:rPr lang="en-US" dirty="0" smtClean="0"/>
              <a:t>If appropriate, the helper can look at the </a:t>
            </a:r>
            <a:r>
              <a:rPr lang="en-US" dirty="0" err="1" smtClean="0"/>
              <a:t>helpee’s</a:t>
            </a:r>
            <a:r>
              <a:rPr lang="en-US" dirty="0" smtClean="0"/>
              <a:t> code.  If </a:t>
            </a:r>
            <a:r>
              <a:rPr lang="en-US" dirty="0"/>
              <a:t>you feel you are in a gray area, then you should email me.</a:t>
            </a:r>
          </a:p>
          <a:p>
            <a:pPr lvl="1"/>
            <a:r>
              <a:rPr lang="en-US" dirty="0"/>
              <a:t>Please note that if you are the one providing too much help, then you will also get an </a:t>
            </a:r>
            <a:r>
              <a:rPr lang="en-US" dirty="0" smtClean="0"/>
              <a:t>F</a:t>
            </a:r>
            <a:endParaRPr lang="en-US" dirty="0" smtClean="0"/>
          </a:p>
        </p:txBody>
      </p:sp>
    </p:spTree>
    <p:extLst>
      <p:ext uri="{BB962C8B-B14F-4D97-AF65-F5344CB8AC3E}">
        <p14:creationId xmlns:p14="http://schemas.microsoft.com/office/powerpoint/2010/main" val="10346643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Together</a:t>
            </a:r>
            <a:endParaRPr lang="en-US" dirty="0"/>
          </a:p>
        </p:txBody>
      </p:sp>
      <p:sp>
        <p:nvSpPr>
          <p:cNvPr id="3" name="Content Placeholder 2"/>
          <p:cNvSpPr>
            <a:spLocks noGrp="1"/>
          </p:cNvSpPr>
          <p:nvPr>
            <p:ph sz="quarter" idx="1"/>
          </p:nvPr>
        </p:nvSpPr>
        <p:spPr/>
        <p:txBody>
          <a:bodyPr/>
          <a:lstStyle/>
          <a:p>
            <a:r>
              <a:rPr lang="en-US" sz="3200" dirty="0" smtClean="0"/>
              <a:t>All projects are </a:t>
            </a:r>
            <a:r>
              <a:rPr lang="en-US" sz="3200" u="sng" dirty="0" smtClean="0"/>
              <a:t>individual</a:t>
            </a:r>
            <a:r>
              <a:rPr lang="en-US" sz="3200" dirty="0" smtClean="0"/>
              <a:t> projects. </a:t>
            </a:r>
          </a:p>
          <a:p>
            <a:r>
              <a:rPr lang="en-US" sz="3200" dirty="0" smtClean="0"/>
              <a:t>Copying code from other students is cheating.</a:t>
            </a:r>
          </a:p>
          <a:p>
            <a:r>
              <a:rPr lang="en-US" sz="3200" dirty="0" smtClean="0"/>
              <a:t>However: I highly encourage you to discuss your roadblocks with each other and lean on each other to figure out solutions to your problems. </a:t>
            </a:r>
          </a:p>
          <a:p>
            <a:endParaRPr lang="en-US" dirty="0"/>
          </a:p>
        </p:txBody>
      </p:sp>
    </p:spTree>
    <p:extLst>
      <p:ext uri="{BB962C8B-B14F-4D97-AF65-F5344CB8AC3E}">
        <p14:creationId xmlns:p14="http://schemas.microsoft.com/office/powerpoint/2010/main" val="365432579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Together, part 2</a:t>
            </a:r>
            <a:endParaRPr lang="en-US" dirty="0"/>
          </a:p>
        </p:txBody>
      </p:sp>
      <p:sp>
        <p:nvSpPr>
          <p:cNvPr id="3" name="Content Placeholder 2"/>
          <p:cNvSpPr>
            <a:spLocks noGrp="1"/>
          </p:cNvSpPr>
          <p:nvPr>
            <p:ph sz="quarter" idx="1"/>
          </p:nvPr>
        </p:nvSpPr>
        <p:spPr/>
        <p:txBody>
          <a:bodyPr/>
          <a:lstStyle/>
          <a:p>
            <a:r>
              <a:rPr lang="en-US" sz="3200" dirty="0" smtClean="0"/>
              <a:t>Piazza</a:t>
            </a:r>
            <a:endParaRPr lang="en-US" dirty="0" smtClean="0"/>
          </a:p>
          <a:p>
            <a:pPr lvl="1"/>
            <a:r>
              <a:rPr lang="en-US" sz="3200" dirty="0" smtClean="0"/>
              <a:t>I encourage </a:t>
            </a:r>
            <a:r>
              <a:rPr lang="en-US" sz="3200" dirty="0" smtClean="0"/>
              <a:t>you all to monitor (and respond) to the forum. </a:t>
            </a:r>
          </a:p>
          <a:p>
            <a:pPr lvl="1"/>
            <a:r>
              <a:rPr lang="en-US" sz="3200" dirty="0" smtClean="0"/>
              <a:t>I may award </a:t>
            </a:r>
            <a:r>
              <a:rPr lang="en-US" sz="3200" u="sng" dirty="0" smtClean="0"/>
              <a:t>extra credit</a:t>
            </a:r>
            <a:r>
              <a:rPr lang="en-US" sz="3200" dirty="0" smtClean="0"/>
              <a:t> </a:t>
            </a:r>
            <a:r>
              <a:rPr lang="en-US" sz="3200" dirty="0"/>
              <a:t>t</a:t>
            </a:r>
            <a:r>
              <a:rPr lang="en-US" sz="3200" dirty="0" smtClean="0"/>
              <a:t>o students who are particularly helpful on the forum. </a:t>
            </a:r>
          </a:p>
          <a:p>
            <a:pPr lvl="1"/>
            <a:r>
              <a:rPr lang="en-US" sz="3200" dirty="0" smtClean="0"/>
              <a:t>The amount of credit will vary based on involvement, with a maximum of </a:t>
            </a:r>
            <a:r>
              <a:rPr lang="en-US" sz="3200" dirty="0" smtClean="0"/>
              <a:t>1/3</a:t>
            </a:r>
            <a:r>
              <a:rPr lang="en-US" sz="3200" baseline="30000" dirty="0" smtClean="0"/>
              <a:t>rd</a:t>
            </a:r>
            <a:r>
              <a:rPr lang="en-US" sz="3200" dirty="0" smtClean="0"/>
              <a:t> grade (i.e., B to B+).</a:t>
            </a:r>
            <a:endParaRPr lang="en-US" sz="3200" dirty="0" smtClean="0"/>
          </a:p>
          <a:p>
            <a:endParaRPr lang="en-US" dirty="0"/>
          </a:p>
        </p:txBody>
      </p:sp>
    </p:spTree>
    <p:extLst>
      <p:ext uri="{BB962C8B-B14F-4D97-AF65-F5344CB8AC3E}">
        <p14:creationId xmlns:p14="http://schemas.microsoft.com/office/powerpoint/2010/main" val="68052376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Criteria</a:t>
            </a:r>
            <a:endParaRPr lang="en-US" dirty="0"/>
          </a:p>
        </p:txBody>
      </p:sp>
      <p:sp>
        <p:nvSpPr>
          <p:cNvPr id="3" name="Content Placeholder 2"/>
          <p:cNvSpPr>
            <a:spLocks noGrp="1"/>
          </p:cNvSpPr>
          <p:nvPr>
            <p:ph sz="quarter" idx="1"/>
          </p:nvPr>
        </p:nvSpPr>
        <p:spPr/>
        <p:txBody>
          <a:bodyPr/>
          <a:lstStyle/>
          <a:p>
            <a:r>
              <a:rPr lang="en-US" sz="2400" dirty="0" smtClean="0"/>
              <a:t>For Project 1, I will provide some test configurations. I will also provide the correct images and share them with you. </a:t>
            </a:r>
          </a:p>
          <a:p>
            <a:pPr lvl="1"/>
            <a:r>
              <a:rPr lang="en-US" sz="2100" dirty="0" smtClean="0"/>
              <a:t>If your program produces the correct images, you are very likely to receive full credit.</a:t>
            </a:r>
          </a:p>
          <a:p>
            <a:r>
              <a:rPr lang="en-US" sz="2400" dirty="0" smtClean="0"/>
              <a:t>For Project 2, you evaluation is to be determined</a:t>
            </a:r>
          </a:p>
          <a:p>
            <a:r>
              <a:rPr lang="en-US" sz="2400" dirty="0" smtClean="0"/>
              <a:t>For Project 3, you will be evaluated on the results of your project, including how ambitious your undertaking is. </a:t>
            </a:r>
          </a:p>
          <a:p>
            <a:pPr lvl="1"/>
            <a:r>
              <a:rPr lang="en-US" sz="2100" dirty="0" smtClean="0"/>
              <a:t>We will jointly establish if you are embarking on a project where you will be able to earn the full 30% when we discuss your Final Project Proposal </a:t>
            </a:r>
            <a:r>
              <a:rPr lang="en-US" sz="2100" dirty="0" smtClean="0"/>
              <a:t>during Week 7.</a:t>
            </a:r>
            <a:endParaRPr lang="en-US" sz="2100" dirty="0" smtClean="0"/>
          </a:p>
          <a:p>
            <a:endParaRPr lang="en-US" dirty="0"/>
          </a:p>
        </p:txBody>
      </p:sp>
    </p:spTree>
    <p:extLst>
      <p:ext uri="{BB962C8B-B14F-4D97-AF65-F5344CB8AC3E}">
        <p14:creationId xmlns:p14="http://schemas.microsoft.com/office/powerpoint/2010/main" val="381677323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Late Passes</a:t>
            </a:r>
            <a:endParaRPr lang="en-US" dirty="0"/>
          </a:p>
        </p:txBody>
      </p:sp>
      <p:sp>
        <p:nvSpPr>
          <p:cNvPr id="3" name="Content Placeholder 2"/>
          <p:cNvSpPr>
            <a:spLocks noGrp="1"/>
          </p:cNvSpPr>
          <p:nvPr>
            <p:ph sz="quarter" idx="1"/>
          </p:nvPr>
        </p:nvSpPr>
        <p:spPr>
          <a:xfrm>
            <a:off x="612648" y="1410519"/>
            <a:ext cx="8153400" cy="4495800"/>
          </a:xfrm>
        </p:spPr>
        <p:txBody>
          <a:bodyPr>
            <a:normAutofit fontScale="92500" lnSpcReduction="20000"/>
          </a:bodyPr>
          <a:lstStyle/>
          <a:p>
            <a:r>
              <a:rPr lang="en-US" dirty="0" smtClean="0"/>
              <a:t>You have 2 "late passes." </a:t>
            </a:r>
          </a:p>
          <a:p>
            <a:r>
              <a:rPr lang="en-US" dirty="0" smtClean="0"/>
              <a:t>Late passes allow you to turn in your project two days after the due date for full credit.</a:t>
            </a:r>
          </a:p>
          <a:p>
            <a:r>
              <a:rPr lang="en-US" dirty="0" smtClean="0"/>
              <a:t>If you run out of late passes, then you may continue to earn half credit on any project.</a:t>
            </a:r>
          </a:p>
          <a:p>
            <a:r>
              <a:rPr lang="en-US" dirty="0" smtClean="0"/>
              <a:t>Every unused late pass is worth 0% extra credit.</a:t>
            </a:r>
          </a:p>
          <a:p>
            <a:r>
              <a:rPr lang="en-US" dirty="0" smtClean="0"/>
              <a:t>Don’t need to tell me if you want to use it</a:t>
            </a:r>
          </a:p>
          <a:p>
            <a:pPr lvl="1"/>
            <a:r>
              <a:rPr lang="en-US" dirty="0" smtClean="0"/>
              <a:t>Late pass assignment will be a question on the final</a:t>
            </a:r>
          </a:p>
          <a:p>
            <a:pPr lvl="1"/>
            <a:r>
              <a:rPr lang="en-US" dirty="0" smtClean="0"/>
              <a:t>All late projects will be scored at 50% and then credit from late passes will be awarded at the end of the term</a:t>
            </a:r>
          </a:p>
          <a:p>
            <a:endParaRPr lang="en-US" dirty="0"/>
          </a:p>
        </p:txBody>
      </p:sp>
    </p:spTree>
    <p:extLst>
      <p:ext uri="{BB962C8B-B14F-4D97-AF65-F5344CB8AC3E}">
        <p14:creationId xmlns:p14="http://schemas.microsoft.com/office/powerpoint/2010/main" val="142859027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Planned Absences</a:t>
            </a:r>
            <a:endParaRPr lang="en-US" dirty="0"/>
          </a:p>
        </p:txBody>
      </p:sp>
      <p:sp>
        <p:nvSpPr>
          <p:cNvPr id="3" name="Content Placeholder 2"/>
          <p:cNvSpPr>
            <a:spLocks noGrp="1"/>
          </p:cNvSpPr>
          <p:nvPr>
            <p:ph idx="1"/>
          </p:nvPr>
        </p:nvSpPr>
        <p:spPr>
          <a:xfrm>
            <a:off x="457200" y="1600200"/>
            <a:ext cx="6189133" cy="4525963"/>
          </a:xfrm>
        </p:spPr>
        <p:txBody>
          <a:bodyPr>
            <a:normAutofit/>
          </a:bodyPr>
          <a:lstStyle/>
          <a:p>
            <a:r>
              <a:rPr lang="en-US" dirty="0" smtClean="0"/>
              <a:t>Schedule TBD for absences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4300"/>
            <a:ext cx="5827814" cy="25984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17129"/>
            <a:ext cx="5600424" cy="2471420"/>
          </a:xfrm>
          <a:prstGeom prst="rect">
            <a:avLst/>
          </a:prstGeom>
          <a:ln>
            <a:solidFill>
              <a:schemeClr val="tx1"/>
            </a:solidFill>
          </a:ln>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9020" y="3863181"/>
            <a:ext cx="5554980" cy="1995977"/>
          </a:xfrm>
          <a:prstGeom prst="rect">
            <a:avLst/>
          </a:prstGeom>
          <a:ln>
            <a:solidFill>
              <a:schemeClr val="tx1"/>
            </a:solidFill>
          </a:ln>
        </p:spPr>
      </p:pic>
    </p:spTree>
    <p:extLst>
      <p:ext uri="{BB962C8B-B14F-4D97-AF65-F5344CB8AC3E}">
        <p14:creationId xmlns:p14="http://schemas.microsoft.com/office/powerpoint/2010/main" val="27112668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Trying to Add the Class?</a:t>
            </a:r>
            <a:endParaRPr lang="en-US" dirty="0"/>
          </a:p>
        </p:txBody>
      </p:sp>
      <p:sp>
        <p:nvSpPr>
          <p:cNvPr id="3" name="Content Placeholder 2"/>
          <p:cNvSpPr>
            <a:spLocks noGrp="1"/>
          </p:cNvSpPr>
          <p:nvPr>
            <p:ph idx="1"/>
          </p:nvPr>
        </p:nvSpPr>
        <p:spPr/>
        <p:txBody>
          <a:bodyPr/>
          <a:lstStyle/>
          <a:p>
            <a:r>
              <a:rPr lang="en-US" dirty="0" smtClean="0"/>
              <a:t>Let’s talk after class…</a:t>
            </a:r>
            <a:endParaRPr lang="en-US" dirty="0"/>
          </a:p>
        </p:txBody>
      </p:sp>
    </p:spTree>
    <p:extLst>
      <p:ext uri="{BB962C8B-B14F-4D97-AF65-F5344CB8AC3E}">
        <p14:creationId xmlns:p14="http://schemas.microsoft.com/office/powerpoint/2010/main" val="90433661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Summary</a:t>
            </a:r>
            <a:endParaRPr lang="en-US" dirty="0"/>
          </a:p>
        </p:txBody>
      </p:sp>
      <p:sp>
        <p:nvSpPr>
          <p:cNvPr id="3" name="Content Placeholder 2"/>
          <p:cNvSpPr>
            <a:spLocks noGrp="1"/>
          </p:cNvSpPr>
          <p:nvPr>
            <p:ph sz="quarter" idx="1"/>
          </p:nvPr>
        </p:nvSpPr>
        <p:spPr/>
        <p:txBody>
          <a:bodyPr/>
          <a:lstStyle/>
          <a:p>
            <a:r>
              <a:rPr lang="en-US" dirty="0" smtClean="0"/>
              <a:t>This class will teach you the theory of computer graphics</a:t>
            </a:r>
          </a:p>
          <a:p>
            <a:r>
              <a:rPr lang="en-US" dirty="0" smtClean="0"/>
              <a:t>This class will improve your programming skills</a:t>
            </a:r>
          </a:p>
          <a:p>
            <a:r>
              <a:rPr lang="en-US" dirty="0" smtClean="0"/>
              <a:t>This class may help you land a job</a:t>
            </a:r>
          </a:p>
          <a:p>
            <a:r>
              <a:rPr lang="en-US" dirty="0" smtClean="0"/>
              <a:t>This class will require a lot of work</a:t>
            </a:r>
            <a:endParaRPr lang="en-US" dirty="0"/>
          </a:p>
        </p:txBody>
      </p:sp>
    </p:spTree>
    <p:extLst>
      <p:ext uri="{BB962C8B-B14F-4D97-AF65-F5344CB8AC3E}">
        <p14:creationId xmlns:p14="http://schemas.microsoft.com/office/powerpoint/2010/main" val="3947568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sz="quarter" idx="1"/>
          </p:nvPr>
        </p:nvSpPr>
        <p:spPr/>
        <p:txBody>
          <a:bodyPr/>
          <a:lstStyle/>
          <a:p>
            <a:r>
              <a:rPr lang="en-US" dirty="0" smtClean="0"/>
              <a:t>What is Computer Graphics?</a:t>
            </a:r>
          </a:p>
          <a:p>
            <a:r>
              <a:rPr lang="en-US" dirty="0" smtClean="0"/>
              <a:t>Class Overview (Syllabus)</a:t>
            </a:r>
          </a:p>
          <a:p>
            <a:r>
              <a:rPr lang="en-US" dirty="0" smtClean="0">
                <a:solidFill>
                  <a:srgbClr val="FF0000"/>
                </a:solidFill>
              </a:rPr>
              <a:t>Project 1A Overview</a:t>
            </a:r>
            <a:endParaRPr lang="en-US" dirty="0">
              <a:solidFill>
                <a:srgbClr val="FF0000"/>
              </a:solidFill>
            </a:endParaRPr>
          </a:p>
        </p:txBody>
      </p:sp>
    </p:spTree>
    <p:extLst>
      <p:ext uri="{BB962C8B-B14F-4D97-AF65-F5344CB8AC3E}">
        <p14:creationId xmlns:p14="http://schemas.microsoft.com/office/powerpoint/2010/main" val="12387057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a:t>
            </a:r>
            <a:endParaRPr lang="en-US" dirty="0"/>
          </a:p>
        </p:txBody>
      </p:sp>
      <p:sp>
        <p:nvSpPr>
          <p:cNvPr id="3" name="Content Placeholder 2"/>
          <p:cNvSpPr>
            <a:spLocks noGrp="1"/>
          </p:cNvSpPr>
          <p:nvPr>
            <p:ph sz="quarter" idx="1"/>
          </p:nvPr>
        </p:nvSpPr>
        <p:spPr>
          <a:xfrm>
            <a:off x="322246" y="1295400"/>
            <a:ext cx="4800348" cy="4495800"/>
          </a:xfrm>
        </p:spPr>
        <p:txBody>
          <a:bodyPr>
            <a:normAutofit fontScale="85000" lnSpcReduction="20000"/>
          </a:bodyPr>
          <a:lstStyle/>
          <a:p>
            <a:r>
              <a:rPr lang="en-US" dirty="0" smtClean="0"/>
              <a:t>Goal: write a specific image</a:t>
            </a:r>
          </a:p>
          <a:p>
            <a:r>
              <a:rPr lang="en-US" dirty="0" smtClean="0"/>
              <a:t>Due: 11:59pm, </a:t>
            </a:r>
            <a:r>
              <a:rPr lang="en-US" dirty="0" smtClean="0"/>
              <a:t>Jan 12</a:t>
            </a:r>
            <a:r>
              <a:rPr lang="en-US" baseline="30000" dirty="0" smtClean="0"/>
              <a:t>th</a:t>
            </a:r>
            <a:r>
              <a:rPr lang="en-US" dirty="0" smtClean="0"/>
              <a:t> </a:t>
            </a:r>
            <a:r>
              <a:rPr lang="en-US" dirty="0" smtClean="0"/>
              <a:t>… in 84 hours (!)</a:t>
            </a:r>
          </a:p>
          <a:p>
            <a:r>
              <a:rPr lang="en-US" dirty="0" smtClean="0"/>
              <a:t>% of grade: 2%</a:t>
            </a:r>
          </a:p>
          <a:p>
            <a:r>
              <a:rPr lang="en-US" dirty="0" smtClean="0"/>
              <a:t>Q: Why do I only get </a:t>
            </a:r>
            <a:r>
              <a:rPr lang="en-US" dirty="0" smtClean="0"/>
              <a:t>4 </a:t>
            </a:r>
            <a:r>
              <a:rPr lang="en-US" dirty="0" smtClean="0"/>
              <a:t>1/2 days to complete this project?</a:t>
            </a:r>
          </a:p>
          <a:p>
            <a:r>
              <a:rPr lang="en-US" dirty="0" smtClean="0"/>
              <a:t>A: We need to need to get multi-platform issues shaken out ASAP.</a:t>
            </a:r>
          </a:p>
          <a:p>
            <a:r>
              <a:rPr lang="en-US" dirty="0" smtClean="0"/>
              <a:t>May be a little </a:t>
            </a:r>
            <a:r>
              <a:rPr lang="en-US" dirty="0" smtClean="0"/>
              <a:t>painful</a:t>
            </a:r>
          </a:p>
          <a:p>
            <a:r>
              <a:rPr lang="en-US" dirty="0" smtClean="0"/>
              <a:t>And: 1B is coming soon after</a:t>
            </a:r>
            <a:r>
              <a:rPr lang="mr-IN" dirty="0" smtClean="0"/>
              <a:t>…</a:t>
            </a: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1864" y="1099931"/>
            <a:ext cx="3733817" cy="5665304"/>
          </a:xfrm>
          <a:prstGeom prst="rect">
            <a:avLst/>
          </a:prstGeom>
          <a:ln>
            <a:solidFill>
              <a:schemeClr val="tx1"/>
            </a:solidFill>
          </a:ln>
        </p:spPr>
      </p:pic>
    </p:spTree>
    <p:extLst>
      <p:ext uri="{BB962C8B-B14F-4D97-AF65-F5344CB8AC3E}">
        <p14:creationId xmlns:p14="http://schemas.microsoft.com/office/powerpoint/2010/main" val="32956580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 background</a:t>
            </a:r>
            <a:endParaRPr lang="en-US" dirty="0"/>
          </a:p>
        </p:txBody>
      </p:sp>
      <p:sp>
        <p:nvSpPr>
          <p:cNvPr id="3" name="Content Placeholder 2"/>
          <p:cNvSpPr>
            <a:spLocks noGrp="1"/>
          </p:cNvSpPr>
          <p:nvPr>
            <p:ph sz="quarter" idx="1"/>
          </p:nvPr>
        </p:nvSpPr>
        <p:spPr/>
        <p:txBody>
          <a:bodyPr>
            <a:normAutofit fontScale="85000" lnSpcReduction="10000"/>
          </a:bodyPr>
          <a:lstStyle/>
          <a:p>
            <a:r>
              <a:rPr lang="en-US" dirty="0" smtClean="0"/>
              <a:t>Definitions:</a:t>
            </a:r>
          </a:p>
          <a:p>
            <a:pPr lvl="1"/>
            <a:r>
              <a:rPr lang="en-US" dirty="0" smtClean="0"/>
              <a:t>Image: 2D array of pixels</a:t>
            </a:r>
          </a:p>
          <a:p>
            <a:pPr lvl="1"/>
            <a:r>
              <a:rPr lang="en-US" dirty="0"/>
              <a:t>Pixel: A minute area of illumination on a display screen, one of many from which an image is composed.</a:t>
            </a:r>
          </a:p>
          <a:p>
            <a:r>
              <a:rPr lang="en-US" dirty="0" smtClean="0"/>
              <a:t>Pixels are made up of three colors: Red, Green, Blue (RGB)</a:t>
            </a:r>
          </a:p>
          <a:p>
            <a:r>
              <a:rPr lang="en-US" dirty="0" smtClean="0"/>
              <a:t>Amount of each color scored from 0 to 1</a:t>
            </a:r>
          </a:p>
          <a:p>
            <a:pPr lvl="1"/>
            <a:r>
              <a:rPr lang="en-US" dirty="0" smtClean="0"/>
              <a:t>100% Red + 100% Green + 0% Blue = Yellow</a:t>
            </a:r>
          </a:p>
          <a:p>
            <a:pPr lvl="1"/>
            <a:r>
              <a:rPr lang="en-US" dirty="0" smtClean="0"/>
              <a:t>100% Red + 0% Green + 100 %Blue = Purple</a:t>
            </a:r>
          </a:p>
          <a:p>
            <a:pPr lvl="1"/>
            <a:r>
              <a:rPr lang="en-US" dirty="0" smtClean="0"/>
              <a:t>0% Red + 100% Green + 0% Blue = Cyan</a:t>
            </a:r>
          </a:p>
          <a:p>
            <a:pPr lvl="1"/>
            <a:r>
              <a:rPr lang="en-US" dirty="0" smtClean="0"/>
              <a:t>100% Red + 100% Blue + 100% Green = White</a:t>
            </a:r>
          </a:p>
        </p:txBody>
      </p:sp>
    </p:spTree>
    <p:extLst>
      <p:ext uri="{BB962C8B-B14F-4D97-AF65-F5344CB8AC3E}">
        <p14:creationId xmlns:p14="http://schemas.microsoft.com/office/powerpoint/2010/main" val="48953048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 background</a:t>
            </a:r>
            <a:endParaRPr lang="en-US" dirty="0"/>
          </a:p>
        </p:txBody>
      </p:sp>
      <p:sp>
        <p:nvSpPr>
          <p:cNvPr id="3" name="Content Placeholder 2"/>
          <p:cNvSpPr>
            <a:spLocks noGrp="1"/>
          </p:cNvSpPr>
          <p:nvPr>
            <p:ph sz="quarter" idx="1"/>
          </p:nvPr>
        </p:nvSpPr>
        <p:spPr/>
        <p:txBody>
          <a:bodyPr>
            <a:normAutofit fontScale="92500" lnSpcReduction="10000"/>
          </a:bodyPr>
          <a:lstStyle/>
          <a:p>
            <a:r>
              <a:rPr lang="en-US" dirty="0" smtClean="0"/>
              <a:t>Colors are 0-&gt;1, but how much resolution is needed?  How many bits should you use to represent the color?  </a:t>
            </a:r>
          </a:p>
          <a:p>
            <a:pPr lvl="1"/>
            <a:r>
              <a:rPr lang="en-US" dirty="0" smtClean="0"/>
              <a:t>Can your eye tell the difference between 8 bits and 32 bits?</a:t>
            </a:r>
          </a:p>
          <a:p>
            <a:pPr lvl="1"/>
            <a:r>
              <a:rPr lang="en-US" dirty="0" smtClean="0">
                <a:sym typeface="Wingdings"/>
              </a:rPr>
              <a:t> No.  Human eye can distinguish ~10M colors.</a:t>
            </a:r>
          </a:p>
          <a:p>
            <a:pPr lvl="1"/>
            <a:r>
              <a:rPr lang="en-US" dirty="0" smtClean="0">
                <a:sym typeface="Wingdings"/>
              </a:rPr>
              <a:t>8bits * 3 colors = 24 bits = ~16M colors.</a:t>
            </a:r>
            <a:endParaRPr lang="en-US" dirty="0" smtClean="0"/>
          </a:p>
          <a:p>
            <a:r>
              <a:rPr lang="en-US" dirty="0" smtClean="0"/>
              <a:t>Red = (255,0,0)</a:t>
            </a:r>
          </a:p>
          <a:p>
            <a:r>
              <a:rPr lang="en-US" dirty="0" smtClean="0"/>
              <a:t>Green = (0,255,0)</a:t>
            </a:r>
          </a:p>
          <a:p>
            <a:r>
              <a:rPr lang="en-US" dirty="0" smtClean="0"/>
              <a:t>Blue = (0,0,255)</a:t>
            </a:r>
            <a:endParaRPr lang="en-US" dirty="0"/>
          </a:p>
        </p:txBody>
      </p:sp>
    </p:spTree>
    <p:extLst>
      <p:ext uri="{BB962C8B-B14F-4D97-AF65-F5344CB8AC3E}">
        <p14:creationId xmlns:p14="http://schemas.microsoft.com/office/powerpoint/2010/main" val="319790144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 background</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An “M by N” 8 bit image consists of MxNx3 bytes.</a:t>
            </a:r>
          </a:p>
          <a:p>
            <a:pPr lvl="1"/>
            <a:r>
              <a:rPr lang="en-US" dirty="0"/>
              <a:t>It is stored as:</a:t>
            </a:r>
          </a:p>
          <a:p>
            <a:pPr marL="366713" lvl="1" indent="0">
              <a:buNone/>
            </a:pPr>
            <a:r>
              <a:rPr lang="en-US" dirty="0"/>
              <a:t>P0/R, P0/G, P0/B, P1/R, P1/G, P1/B, … </a:t>
            </a:r>
            <a:r>
              <a:rPr lang="en-US" dirty="0" smtClean="0"/>
              <a:t>P(</a:t>
            </a:r>
            <a:r>
              <a:rPr lang="en-US" dirty="0" err="1" smtClean="0"/>
              <a:t>MxN</a:t>
            </a:r>
            <a:r>
              <a:rPr lang="en-US" dirty="0" smtClean="0"/>
              <a:t>)/</a:t>
            </a:r>
            <a:r>
              <a:rPr lang="en-US" dirty="0"/>
              <a:t>R, </a:t>
            </a:r>
            <a:r>
              <a:rPr lang="en-US" dirty="0" smtClean="0"/>
              <a:t>P(</a:t>
            </a:r>
            <a:r>
              <a:rPr lang="en-US" dirty="0" err="1" smtClean="0"/>
              <a:t>MxN</a:t>
            </a:r>
            <a:r>
              <a:rPr lang="en-US" dirty="0" smtClean="0"/>
              <a:t>)/</a:t>
            </a:r>
            <a:r>
              <a:rPr lang="en-US" dirty="0"/>
              <a:t>G, </a:t>
            </a:r>
            <a:r>
              <a:rPr lang="en-US" dirty="0" smtClean="0"/>
              <a:t>P(</a:t>
            </a:r>
            <a:r>
              <a:rPr lang="en-US" dirty="0" err="1" smtClean="0"/>
              <a:t>MxN</a:t>
            </a:r>
            <a:r>
              <a:rPr lang="en-US" dirty="0" smtClean="0"/>
              <a:t>)/B</a:t>
            </a:r>
          </a:p>
          <a:p>
            <a:r>
              <a:rPr lang="en-US" dirty="0" smtClean="0"/>
              <a:t>P0 is the bottom, left pixel</a:t>
            </a:r>
          </a:p>
          <a:p>
            <a:r>
              <a:rPr lang="en-US" dirty="0" smtClean="0"/>
              <a:t>P(M-1) is the bottom, right pixel</a:t>
            </a:r>
          </a:p>
          <a:p>
            <a:r>
              <a:rPr lang="en-US" dirty="0" smtClean="0"/>
              <a:t>P((</a:t>
            </a:r>
            <a:r>
              <a:rPr lang="en-US" dirty="0" err="1" smtClean="0"/>
              <a:t>MxN</a:t>
            </a:r>
            <a:r>
              <a:rPr lang="en-US" dirty="0" smtClean="0"/>
              <a:t>)-M+1) is the top, left pixel</a:t>
            </a:r>
          </a:p>
          <a:p>
            <a:r>
              <a:rPr lang="en-US" dirty="0" err="1" smtClean="0"/>
              <a:t>P(MxN</a:t>
            </a:r>
            <a:r>
              <a:rPr lang="en-US" smtClean="0"/>
              <a:t>) </a:t>
            </a:r>
            <a:r>
              <a:rPr lang="en-US" dirty="0" smtClean="0"/>
              <a:t>is the top, right pixel</a:t>
            </a:r>
          </a:p>
        </p:txBody>
      </p:sp>
    </p:spTree>
    <p:extLst>
      <p:ext uri="{BB962C8B-B14F-4D97-AF65-F5344CB8AC3E}">
        <p14:creationId xmlns:p14="http://schemas.microsoft.com/office/powerpoint/2010/main" val="126895736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 background</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The red contributions are called the “red channel”. </a:t>
            </a:r>
          </a:p>
          <a:p>
            <a:pPr lvl="1"/>
            <a:r>
              <a:rPr lang="en-US" dirty="0" smtClean="0"/>
              <a:t>Ditto blue &amp; green.</a:t>
            </a:r>
          </a:p>
          <a:p>
            <a:r>
              <a:rPr lang="en-US" dirty="0" smtClean="0"/>
              <a:t>There are 3 channels in the image described above.</a:t>
            </a:r>
          </a:p>
          <a:p>
            <a:r>
              <a:rPr lang="en-US" dirty="0" smtClean="0"/>
              <a:t>There is sometimes a fourth channel, called “alpha”</a:t>
            </a:r>
          </a:p>
          <a:p>
            <a:pPr lvl="1"/>
            <a:r>
              <a:rPr lang="en-US" dirty="0" smtClean="0"/>
              <a:t>It is used for transparency.</a:t>
            </a:r>
          </a:p>
          <a:p>
            <a:r>
              <a:rPr lang="en-US" dirty="0" smtClean="0">
                <a:sym typeface="Wingdings"/>
              </a:rPr>
              <a:t> Images are either RGB or RGBA</a:t>
            </a:r>
            <a:endParaRPr lang="en-US" dirty="0" smtClean="0"/>
          </a:p>
        </p:txBody>
      </p:sp>
    </p:spTree>
    <p:extLst>
      <p:ext uri="{BB962C8B-B14F-4D97-AF65-F5344CB8AC3E}">
        <p14:creationId xmlns:p14="http://schemas.microsoft.com/office/powerpoint/2010/main" val="48065631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 in a nutshell</a:t>
            </a:r>
            <a:endParaRPr lang="en-US" dirty="0"/>
          </a:p>
        </p:txBody>
      </p:sp>
      <p:sp>
        <p:nvSpPr>
          <p:cNvPr id="3" name="Content Placeholder 2"/>
          <p:cNvSpPr>
            <a:spLocks noGrp="1"/>
          </p:cNvSpPr>
          <p:nvPr>
            <p:ph sz="quarter" idx="1"/>
          </p:nvPr>
        </p:nvSpPr>
        <p:spPr/>
        <p:txBody>
          <a:bodyPr/>
          <a:lstStyle/>
          <a:p>
            <a:r>
              <a:rPr lang="en-US" dirty="0" smtClean="0"/>
              <a:t>Assignment:</a:t>
            </a:r>
          </a:p>
          <a:p>
            <a:pPr lvl="1"/>
            <a:r>
              <a:rPr lang="en-US" dirty="0" smtClean="0"/>
              <a:t>Install </a:t>
            </a:r>
            <a:r>
              <a:rPr lang="en-US" dirty="0" err="1" smtClean="0"/>
              <a:t>CMake</a:t>
            </a:r>
            <a:endParaRPr lang="en-US" dirty="0" smtClean="0"/>
          </a:p>
          <a:p>
            <a:pPr lvl="1"/>
            <a:r>
              <a:rPr lang="en-US" dirty="0" smtClean="0"/>
              <a:t>Install VTK</a:t>
            </a:r>
          </a:p>
          <a:p>
            <a:pPr lvl="1"/>
            <a:r>
              <a:rPr lang="en-US" dirty="0" smtClean="0"/>
              <a:t>Modify template program to output specific image</a:t>
            </a:r>
            <a:endParaRPr lang="en-US" dirty="0"/>
          </a:p>
        </p:txBody>
      </p:sp>
    </p:spTree>
    <p:extLst>
      <p:ext uri="{BB962C8B-B14F-4D97-AF65-F5344CB8AC3E}">
        <p14:creationId xmlns:p14="http://schemas.microsoft.com/office/powerpoint/2010/main" val="368310132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 </a:t>
            </a:r>
            <a:endParaRPr lang="en-US" dirty="0"/>
          </a:p>
        </p:txBody>
      </p:sp>
      <p:pic>
        <p:nvPicPr>
          <p:cNvPr id="4" name="Content Placeholder 3" descr="cmake100.png"/>
          <p:cNvPicPr>
            <a:picLocks noGrp="1" noChangeAspect="1"/>
          </p:cNvPicPr>
          <p:nvPr>
            <p:ph sz="quarter" idx="1"/>
          </p:nvPr>
        </p:nvPicPr>
        <p:blipFill rotWithShape="1">
          <a:blip r:embed="rId2">
            <a:extLst>
              <a:ext uri="{28A0092B-C50C-407E-A947-70E740481C1C}">
                <a14:useLocalDpi xmlns:a14="http://schemas.microsoft.com/office/drawing/2010/main" val="0"/>
              </a:ext>
            </a:extLst>
          </a:blip>
          <a:srcRect l="1164" r="5140"/>
          <a:stretch/>
        </p:blipFill>
        <p:spPr>
          <a:xfrm>
            <a:off x="4261995" y="364067"/>
            <a:ext cx="1997154" cy="845840"/>
          </a:xfrm>
        </p:spPr>
      </p:pic>
      <p:sp>
        <p:nvSpPr>
          <p:cNvPr id="5" name="Content Placeholder 2"/>
          <p:cNvSpPr txBox="1">
            <a:spLocks/>
          </p:cNvSpPr>
          <p:nvPr/>
        </p:nvSpPr>
        <p:spPr bwMode="auto">
          <a:xfrm>
            <a:off x="612648" y="1447800"/>
            <a:ext cx="8153400" cy="4495800"/>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charset="0"/>
              <a:buChar char=""/>
              <a:defRPr sz="2900" kern="1200">
                <a:solidFill>
                  <a:schemeClr val="tx1"/>
                </a:solidFill>
                <a:latin typeface="+mn-lt"/>
                <a:ea typeface="ＭＳ Ｐゴシック" charset="-128"/>
                <a:cs typeface="ＭＳ Ｐゴシック" charset="-128"/>
              </a:defRPr>
            </a:lvl1pPr>
            <a:lvl2pPr marL="639763" indent="-273050" algn="l" rtl="0" eaLnBrk="0" fontAlgn="base" hangingPunct="0">
              <a:spcBef>
                <a:spcPts val="550"/>
              </a:spcBef>
              <a:spcAft>
                <a:spcPct val="0"/>
              </a:spcAft>
              <a:buClr>
                <a:schemeClr val="accent1"/>
              </a:buClr>
              <a:buSzPct val="70000"/>
              <a:buFont typeface="Wingdings 2" charset="0"/>
              <a:buChar char=""/>
              <a:defRPr sz="2600" kern="1200">
                <a:solidFill>
                  <a:schemeClr val="tx1"/>
                </a:solidFill>
                <a:latin typeface="+mn-lt"/>
                <a:ea typeface="ＭＳ Ｐゴシック" charset="-128"/>
                <a:cs typeface="+mn-cs"/>
              </a:defRPr>
            </a:lvl2pPr>
            <a:lvl3pPr marL="914400" indent="-228600" algn="l" rtl="0" eaLnBrk="0" fontAlgn="base" hangingPunct="0">
              <a:spcBef>
                <a:spcPts val="500"/>
              </a:spcBef>
              <a:spcAft>
                <a:spcPct val="0"/>
              </a:spcAft>
              <a:buClr>
                <a:schemeClr val="accent2"/>
              </a:buClr>
              <a:buSzPct val="75000"/>
              <a:buFont typeface="Wingdings" charset="0"/>
              <a:buChar char=""/>
              <a:defRPr sz="2300" kern="1200">
                <a:solidFill>
                  <a:schemeClr val="tx1"/>
                </a:solidFill>
                <a:latin typeface="+mn-lt"/>
                <a:ea typeface="ＭＳ Ｐゴシック" charset="-128"/>
                <a:cs typeface="+mn-cs"/>
              </a:defRPr>
            </a:lvl3pPr>
            <a:lvl4pPr marL="1371600" indent="-228600" algn="l" rtl="0" eaLnBrk="0" fontAlgn="base" hangingPunct="0">
              <a:spcBef>
                <a:spcPts val="400"/>
              </a:spcBef>
              <a:spcAft>
                <a:spcPct val="0"/>
              </a:spcAft>
              <a:buClr>
                <a:srgbClr val="A5AB81"/>
              </a:buClr>
              <a:buSzPct val="75000"/>
              <a:buFont typeface="Wingdings" charset="0"/>
              <a:buChar char=""/>
              <a:defRPr sz="2000" kern="1200">
                <a:solidFill>
                  <a:schemeClr val="tx1"/>
                </a:solidFill>
                <a:latin typeface="+mn-lt"/>
                <a:ea typeface="ＭＳ Ｐゴシック" charset="-128"/>
                <a:cs typeface="+mn-cs"/>
              </a:defRPr>
            </a:lvl4pPr>
            <a:lvl5pPr marL="1828800" indent="-228600" algn="l" rtl="0" eaLnBrk="0" fontAlgn="base" hangingPunct="0">
              <a:spcBef>
                <a:spcPts val="400"/>
              </a:spcBef>
              <a:spcAft>
                <a:spcPct val="0"/>
              </a:spcAft>
              <a:buClr>
                <a:srgbClr val="D8B25C"/>
              </a:buClr>
              <a:buSzPct val="65000"/>
              <a:buFont typeface="Wingdings" charset="0"/>
              <a:buChar char=""/>
              <a:defRPr sz="2000" kern="1200">
                <a:solidFill>
                  <a:schemeClr val="tx1"/>
                </a:solidFill>
                <a:latin typeface="+mn-lt"/>
                <a:ea typeface="ＭＳ Ｐゴシック" charset="-128"/>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r>
              <a:rPr lang="en-US" dirty="0" err="1" smtClean="0"/>
              <a:t>Cmake</a:t>
            </a:r>
            <a:r>
              <a:rPr lang="en-US" dirty="0" smtClean="0"/>
              <a:t> is a cross-platform, open-source build system. </a:t>
            </a:r>
          </a:p>
          <a:p>
            <a:r>
              <a:rPr lang="en-US" dirty="0" err="1" smtClean="0"/>
              <a:t>CMake</a:t>
            </a:r>
            <a:r>
              <a:rPr lang="en-US" dirty="0" smtClean="0"/>
              <a:t> is a family of tools designed to build, test and package software. </a:t>
            </a:r>
          </a:p>
          <a:p>
            <a:r>
              <a:rPr lang="en-US" dirty="0" err="1" smtClean="0"/>
              <a:t>CMake</a:t>
            </a:r>
            <a:r>
              <a:rPr lang="en-US" dirty="0" smtClean="0"/>
              <a:t> is used to control the software compilation process using simple platform and compiler independent configuration files. </a:t>
            </a:r>
          </a:p>
          <a:p>
            <a:r>
              <a:rPr lang="en-US" dirty="0" err="1" smtClean="0"/>
              <a:t>CMake</a:t>
            </a:r>
            <a:r>
              <a:rPr lang="en-US" dirty="0" smtClean="0"/>
              <a:t> generates native </a:t>
            </a:r>
            <a:r>
              <a:rPr lang="en-US" dirty="0" err="1" smtClean="0"/>
              <a:t>makefiles</a:t>
            </a:r>
            <a:r>
              <a:rPr lang="en-US" dirty="0" smtClean="0"/>
              <a:t> and workspaces that can be used in the compiler environment of your choice.</a:t>
            </a:r>
          </a:p>
          <a:p>
            <a:endParaRPr lang="en-US" dirty="0"/>
          </a:p>
        </p:txBody>
      </p:sp>
    </p:spTree>
    <p:extLst>
      <p:ext uri="{BB962C8B-B14F-4D97-AF65-F5344CB8AC3E}">
        <p14:creationId xmlns:p14="http://schemas.microsoft.com/office/powerpoint/2010/main" val="406512868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install </a:t>
            </a:r>
            <a:r>
              <a:rPr lang="en-US" dirty="0" err="1" smtClean="0"/>
              <a:t>CMake</a:t>
            </a:r>
            <a:r>
              <a:rPr lang="en-US" dirty="0" smtClean="0"/>
              <a:t>?</a:t>
            </a:r>
            <a:endParaRPr lang="en-US" dirty="0"/>
          </a:p>
        </p:txBody>
      </p:sp>
      <p:sp>
        <p:nvSpPr>
          <p:cNvPr id="3" name="Content Placeholder 2"/>
          <p:cNvSpPr>
            <a:spLocks noGrp="1"/>
          </p:cNvSpPr>
          <p:nvPr>
            <p:ph sz="quarter" idx="1"/>
          </p:nvPr>
        </p:nvSpPr>
        <p:spPr/>
        <p:txBody>
          <a:bodyPr/>
          <a:lstStyle/>
          <a:p>
            <a:r>
              <a:rPr lang="en-US" dirty="0" smtClean="0"/>
              <a:t>Go to </a:t>
            </a:r>
            <a:r>
              <a:rPr lang="en-US" dirty="0" smtClean="0">
                <a:hlinkClick r:id="rId2"/>
              </a:rPr>
              <a:t>www.cmake.org</a:t>
            </a:r>
            <a:r>
              <a:rPr lang="en-US" dirty="0" smtClean="0"/>
              <a:t> &amp; follow the directions</a:t>
            </a:r>
            <a:endParaRPr lang="en-US" dirty="0"/>
          </a:p>
        </p:txBody>
      </p:sp>
      <p:pic>
        <p:nvPicPr>
          <p:cNvPr id="4" name="Picture 3" descr="Screen shot 2013-04-02 at 9.04.1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43751"/>
            <a:ext cx="9144000" cy="4054341"/>
          </a:xfrm>
          <a:prstGeom prst="rect">
            <a:avLst/>
          </a:prstGeom>
        </p:spPr>
      </p:pic>
    </p:spTree>
    <p:extLst>
      <p:ext uri="{BB962C8B-B14F-4D97-AF65-F5344CB8AC3E}">
        <p14:creationId xmlns:p14="http://schemas.microsoft.com/office/powerpoint/2010/main" val="31328724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sz="quarter" idx="1"/>
          </p:nvPr>
        </p:nvSpPr>
        <p:spPr/>
        <p:txBody>
          <a:bodyPr/>
          <a:lstStyle/>
          <a:p>
            <a:r>
              <a:rPr lang="en-US" dirty="0" smtClean="0"/>
              <a:t>What is Computer Graphics?</a:t>
            </a:r>
          </a:p>
          <a:p>
            <a:r>
              <a:rPr lang="en-US" dirty="0" smtClean="0"/>
              <a:t>Class Overview (Syllabus)</a:t>
            </a:r>
          </a:p>
          <a:p>
            <a:r>
              <a:rPr lang="en-US" dirty="0" smtClean="0"/>
              <a:t>Project 1A Overview</a:t>
            </a:r>
            <a:endParaRPr lang="en-US" dirty="0"/>
          </a:p>
        </p:txBody>
      </p:sp>
    </p:spTree>
    <p:extLst>
      <p:ext uri="{BB962C8B-B14F-4D97-AF65-F5344CB8AC3E}">
        <p14:creationId xmlns:p14="http://schemas.microsoft.com/office/powerpoint/2010/main" val="21694477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 </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The Visualization Toolkit (VTK) is an open-source, freely available software system for 3D computer graphics, image processing and visualization. </a:t>
            </a:r>
          </a:p>
          <a:p>
            <a:r>
              <a:rPr lang="en-US" dirty="0" smtClean="0"/>
              <a:t>VTK consists of a C++ class library and several interpreted interface layers including </a:t>
            </a:r>
            <a:r>
              <a:rPr lang="en-US" dirty="0" err="1" smtClean="0"/>
              <a:t>Tcl</a:t>
            </a:r>
            <a:r>
              <a:rPr lang="en-US" dirty="0" smtClean="0"/>
              <a:t>/</a:t>
            </a:r>
            <a:r>
              <a:rPr lang="en-US" dirty="0" err="1" smtClean="0"/>
              <a:t>Tk</a:t>
            </a:r>
            <a:r>
              <a:rPr lang="en-US" dirty="0" smtClean="0"/>
              <a:t>, Java, and Python. </a:t>
            </a:r>
          </a:p>
          <a:p>
            <a:r>
              <a:rPr lang="en-US" dirty="0" smtClean="0"/>
              <a:t>VTK is cross-platform and runs on Linux, Windows, Mac and Unix platforms.</a:t>
            </a:r>
          </a:p>
          <a:p>
            <a:endParaRPr lang="en-US" dirty="0"/>
          </a:p>
        </p:txBody>
      </p:sp>
      <p:pic>
        <p:nvPicPr>
          <p:cNvPr id="4" name="Picture 3" descr="vtk1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3933" y="0"/>
            <a:ext cx="5596467" cy="1270000"/>
          </a:xfrm>
          <a:prstGeom prst="rect">
            <a:avLst/>
          </a:prstGeom>
        </p:spPr>
      </p:pic>
    </p:spTree>
    <p:extLst>
      <p:ext uri="{BB962C8B-B14F-4D97-AF65-F5344CB8AC3E}">
        <p14:creationId xmlns:p14="http://schemas.microsoft.com/office/powerpoint/2010/main" val="3955360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install VTK?</a:t>
            </a:r>
            <a:endParaRPr lang="en-US" dirty="0"/>
          </a:p>
        </p:txBody>
      </p:sp>
      <p:sp>
        <p:nvSpPr>
          <p:cNvPr id="3" name="Content Placeholder 2"/>
          <p:cNvSpPr>
            <a:spLocks noGrp="1"/>
          </p:cNvSpPr>
          <p:nvPr>
            <p:ph sz="quarter" idx="1"/>
          </p:nvPr>
        </p:nvSpPr>
        <p:spPr>
          <a:xfrm>
            <a:off x="457200" y="1363133"/>
            <a:ext cx="8229600" cy="4525963"/>
          </a:xfrm>
        </p:spPr>
        <p:txBody>
          <a:bodyPr/>
          <a:lstStyle/>
          <a:p>
            <a:r>
              <a:rPr lang="en-US" dirty="0" smtClean="0"/>
              <a:t>Go to </a:t>
            </a:r>
            <a:r>
              <a:rPr lang="en-US" dirty="0" smtClean="0">
                <a:hlinkClick r:id="rId2"/>
              </a:rPr>
              <a:t>www.vtk.org</a:t>
            </a:r>
            <a:r>
              <a:rPr lang="en-US" dirty="0" smtClean="0"/>
              <a:t> , go to Resources-&gt;Download and follow the directions</a:t>
            </a:r>
            <a:endParaRPr lang="en-US" dirty="0"/>
          </a:p>
        </p:txBody>
      </p:sp>
      <p:pic>
        <p:nvPicPr>
          <p:cNvPr id="4" name="Picture 3" descr="Screen shot 2013-04-02 at 9.08.2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905" y="2486156"/>
            <a:ext cx="8292143" cy="4157307"/>
          </a:xfrm>
          <a:prstGeom prst="rect">
            <a:avLst/>
          </a:prstGeom>
        </p:spPr>
      </p:pic>
      <p:cxnSp>
        <p:nvCxnSpPr>
          <p:cNvPr id="6" name="Straight Arrow Connector 5"/>
          <p:cNvCxnSpPr/>
          <p:nvPr/>
        </p:nvCxnSpPr>
        <p:spPr>
          <a:xfrm>
            <a:off x="5638162" y="2224825"/>
            <a:ext cx="549406" cy="7386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174037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is the image I’m supposed to make?</a:t>
            </a:r>
            <a:endParaRPr lang="en-US" dirty="0"/>
          </a:p>
        </p:txBody>
      </p:sp>
      <p:pic>
        <p:nvPicPr>
          <p:cNvPr id="4" name="Picture 3" descr="allColor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2177" y="1603314"/>
            <a:ext cx="5201920" cy="5101559"/>
          </a:xfrm>
          <a:prstGeom prst="rect">
            <a:avLst/>
          </a:prstGeom>
          <a:ln>
            <a:solidFill>
              <a:schemeClr val="tx1"/>
            </a:solidFill>
          </a:ln>
        </p:spPr>
      </p:pic>
      <p:cxnSp>
        <p:nvCxnSpPr>
          <p:cNvPr id="6" name="Straight Connector 5"/>
          <p:cNvCxnSpPr/>
          <p:nvPr/>
        </p:nvCxnSpPr>
        <p:spPr>
          <a:xfrm flipH="1">
            <a:off x="884736" y="5035129"/>
            <a:ext cx="1792323" cy="684561"/>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flipV="1">
            <a:off x="884736" y="5872090"/>
            <a:ext cx="1792323" cy="832784"/>
          </a:xfrm>
          <a:prstGeom prst="line">
            <a:avLst/>
          </a:prstGeom>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182413" y="5607083"/>
            <a:ext cx="614546" cy="369332"/>
          </a:xfrm>
          <a:prstGeom prst="rect">
            <a:avLst/>
          </a:prstGeom>
          <a:noFill/>
        </p:spPr>
        <p:txBody>
          <a:bodyPr wrap="none" rtlCol="0">
            <a:spAutoFit/>
          </a:bodyPr>
          <a:lstStyle/>
          <a:p>
            <a:r>
              <a:rPr lang="en-US" dirty="0" smtClean="0"/>
              <a:t>R=0</a:t>
            </a:r>
            <a:endParaRPr lang="en-US" dirty="0"/>
          </a:p>
        </p:txBody>
      </p:sp>
      <p:cxnSp>
        <p:nvCxnSpPr>
          <p:cNvPr id="14" name="Straight Connector 13"/>
          <p:cNvCxnSpPr/>
          <p:nvPr/>
        </p:nvCxnSpPr>
        <p:spPr>
          <a:xfrm flipH="1">
            <a:off x="884736" y="3365384"/>
            <a:ext cx="1792323" cy="684561"/>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H="1" flipV="1">
            <a:off x="884736" y="4202345"/>
            <a:ext cx="1792323" cy="832784"/>
          </a:xfrm>
          <a:prstGeom prst="line">
            <a:avLst/>
          </a:prstGeom>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6717" y="3929441"/>
            <a:ext cx="871302" cy="369332"/>
          </a:xfrm>
          <a:prstGeom prst="rect">
            <a:avLst/>
          </a:prstGeom>
          <a:noFill/>
        </p:spPr>
        <p:txBody>
          <a:bodyPr wrap="none" rtlCol="0">
            <a:spAutoFit/>
          </a:bodyPr>
          <a:lstStyle/>
          <a:p>
            <a:r>
              <a:rPr lang="en-US" dirty="0" smtClean="0"/>
              <a:t>R=128</a:t>
            </a:r>
            <a:endParaRPr lang="en-US" dirty="0"/>
          </a:p>
        </p:txBody>
      </p:sp>
      <p:cxnSp>
        <p:nvCxnSpPr>
          <p:cNvPr id="17" name="Straight Connector 16"/>
          <p:cNvCxnSpPr/>
          <p:nvPr/>
        </p:nvCxnSpPr>
        <p:spPr>
          <a:xfrm flipH="1">
            <a:off x="878019" y="1662987"/>
            <a:ext cx="1792323" cy="684561"/>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flipV="1">
            <a:off x="878019" y="2499948"/>
            <a:ext cx="1792323" cy="832784"/>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0" y="2227044"/>
            <a:ext cx="871302" cy="369332"/>
          </a:xfrm>
          <a:prstGeom prst="rect">
            <a:avLst/>
          </a:prstGeom>
          <a:noFill/>
        </p:spPr>
        <p:txBody>
          <a:bodyPr wrap="none" rtlCol="0">
            <a:spAutoFit/>
          </a:bodyPr>
          <a:lstStyle/>
          <a:p>
            <a:r>
              <a:rPr lang="en-US" dirty="0" smtClean="0"/>
              <a:t>R=255</a:t>
            </a:r>
            <a:endParaRPr lang="en-US" dirty="0"/>
          </a:p>
        </p:txBody>
      </p:sp>
      <p:sp>
        <p:nvSpPr>
          <p:cNvPr id="20" name="TextBox 19"/>
          <p:cNvSpPr txBox="1"/>
          <p:nvPr/>
        </p:nvSpPr>
        <p:spPr>
          <a:xfrm>
            <a:off x="8078964" y="6479660"/>
            <a:ext cx="777677" cy="338554"/>
          </a:xfrm>
          <a:prstGeom prst="rect">
            <a:avLst/>
          </a:prstGeom>
          <a:noFill/>
        </p:spPr>
        <p:txBody>
          <a:bodyPr wrap="none" rtlCol="0">
            <a:spAutoFit/>
          </a:bodyPr>
          <a:lstStyle/>
          <a:p>
            <a:r>
              <a:rPr lang="en-US" sz="1600" dirty="0" smtClean="0"/>
              <a:t>(0,0,0)</a:t>
            </a:r>
            <a:endParaRPr lang="en-US" sz="1600" dirty="0"/>
          </a:p>
        </p:txBody>
      </p:sp>
      <p:sp>
        <p:nvSpPr>
          <p:cNvPr id="21" name="TextBox 20"/>
          <p:cNvSpPr txBox="1"/>
          <p:nvPr/>
        </p:nvSpPr>
        <p:spPr>
          <a:xfrm>
            <a:off x="8092433" y="6239085"/>
            <a:ext cx="1005904" cy="338554"/>
          </a:xfrm>
          <a:prstGeom prst="rect">
            <a:avLst/>
          </a:prstGeom>
          <a:noFill/>
        </p:spPr>
        <p:txBody>
          <a:bodyPr wrap="none" rtlCol="0">
            <a:spAutoFit/>
          </a:bodyPr>
          <a:lstStyle/>
          <a:p>
            <a:r>
              <a:rPr lang="en-US" sz="1600" dirty="0" smtClean="0"/>
              <a:t>(0,0,128)</a:t>
            </a:r>
            <a:endParaRPr lang="en-US" sz="1600" dirty="0"/>
          </a:p>
        </p:txBody>
      </p:sp>
      <p:sp>
        <p:nvSpPr>
          <p:cNvPr id="22" name="TextBox 21"/>
          <p:cNvSpPr txBox="1"/>
          <p:nvPr/>
        </p:nvSpPr>
        <p:spPr>
          <a:xfrm>
            <a:off x="8098490" y="6029265"/>
            <a:ext cx="1005904" cy="338554"/>
          </a:xfrm>
          <a:prstGeom prst="rect">
            <a:avLst/>
          </a:prstGeom>
          <a:noFill/>
        </p:spPr>
        <p:txBody>
          <a:bodyPr wrap="none" rtlCol="0">
            <a:spAutoFit/>
          </a:bodyPr>
          <a:lstStyle/>
          <a:p>
            <a:r>
              <a:rPr lang="en-US" sz="1600" dirty="0" smtClean="0"/>
              <a:t>(0,0,255)</a:t>
            </a:r>
            <a:endParaRPr lang="en-US" sz="1600" dirty="0"/>
          </a:p>
        </p:txBody>
      </p:sp>
      <p:sp>
        <p:nvSpPr>
          <p:cNvPr id="23" name="TextBox 22"/>
          <p:cNvSpPr txBox="1"/>
          <p:nvPr/>
        </p:nvSpPr>
        <p:spPr>
          <a:xfrm>
            <a:off x="8100742" y="5817578"/>
            <a:ext cx="1005904" cy="338554"/>
          </a:xfrm>
          <a:prstGeom prst="rect">
            <a:avLst/>
          </a:prstGeom>
          <a:noFill/>
        </p:spPr>
        <p:txBody>
          <a:bodyPr wrap="none" rtlCol="0">
            <a:spAutoFit/>
          </a:bodyPr>
          <a:lstStyle/>
          <a:p>
            <a:r>
              <a:rPr lang="en-US" sz="1600" dirty="0" smtClean="0"/>
              <a:t>(0,128,0)</a:t>
            </a:r>
            <a:endParaRPr lang="en-US" sz="1600" dirty="0"/>
          </a:p>
        </p:txBody>
      </p:sp>
      <p:sp>
        <p:nvSpPr>
          <p:cNvPr id="24" name="TextBox 23"/>
          <p:cNvSpPr txBox="1"/>
          <p:nvPr/>
        </p:nvSpPr>
        <p:spPr>
          <a:xfrm>
            <a:off x="7974097" y="5632912"/>
            <a:ext cx="1234132" cy="338554"/>
          </a:xfrm>
          <a:prstGeom prst="rect">
            <a:avLst/>
          </a:prstGeom>
          <a:noFill/>
        </p:spPr>
        <p:txBody>
          <a:bodyPr wrap="none" rtlCol="0">
            <a:spAutoFit/>
          </a:bodyPr>
          <a:lstStyle/>
          <a:p>
            <a:r>
              <a:rPr lang="en-US" sz="1600" dirty="0" smtClean="0"/>
              <a:t>(0,128,128)</a:t>
            </a:r>
            <a:endParaRPr lang="en-US" sz="1600" dirty="0"/>
          </a:p>
        </p:txBody>
      </p:sp>
      <p:sp>
        <p:nvSpPr>
          <p:cNvPr id="25" name="TextBox 24"/>
          <p:cNvSpPr txBox="1"/>
          <p:nvPr/>
        </p:nvSpPr>
        <p:spPr>
          <a:xfrm>
            <a:off x="7995544" y="5437806"/>
            <a:ext cx="1234132" cy="338554"/>
          </a:xfrm>
          <a:prstGeom prst="rect">
            <a:avLst/>
          </a:prstGeom>
          <a:noFill/>
        </p:spPr>
        <p:txBody>
          <a:bodyPr wrap="none" rtlCol="0">
            <a:spAutoFit/>
          </a:bodyPr>
          <a:lstStyle/>
          <a:p>
            <a:r>
              <a:rPr lang="en-US" sz="1600" dirty="0" smtClean="0"/>
              <a:t>(0,128,255)</a:t>
            </a:r>
            <a:endParaRPr lang="en-US" sz="1600" dirty="0"/>
          </a:p>
        </p:txBody>
      </p:sp>
      <p:sp>
        <p:nvSpPr>
          <p:cNvPr id="26" name="TextBox 25"/>
          <p:cNvSpPr txBox="1"/>
          <p:nvPr/>
        </p:nvSpPr>
        <p:spPr>
          <a:xfrm>
            <a:off x="7995544" y="5285351"/>
            <a:ext cx="1119918" cy="338554"/>
          </a:xfrm>
          <a:prstGeom prst="rect">
            <a:avLst/>
          </a:prstGeom>
          <a:noFill/>
        </p:spPr>
        <p:txBody>
          <a:bodyPr wrap="none" rtlCol="0">
            <a:spAutoFit/>
          </a:bodyPr>
          <a:lstStyle/>
          <a:p>
            <a:r>
              <a:rPr lang="en-US" sz="1600" dirty="0" smtClean="0"/>
              <a:t>(0, 255, 0)</a:t>
            </a:r>
            <a:endParaRPr lang="en-US" sz="1600" dirty="0"/>
          </a:p>
        </p:txBody>
      </p:sp>
      <p:sp>
        <p:nvSpPr>
          <p:cNvPr id="27" name="TextBox 26"/>
          <p:cNvSpPr txBox="1"/>
          <p:nvPr/>
        </p:nvSpPr>
        <p:spPr>
          <a:xfrm>
            <a:off x="7901417" y="5116074"/>
            <a:ext cx="1348146" cy="338554"/>
          </a:xfrm>
          <a:prstGeom prst="rect">
            <a:avLst/>
          </a:prstGeom>
          <a:noFill/>
        </p:spPr>
        <p:txBody>
          <a:bodyPr wrap="none" rtlCol="0">
            <a:spAutoFit/>
          </a:bodyPr>
          <a:lstStyle/>
          <a:p>
            <a:r>
              <a:rPr lang="en-US" sz="1600" dirty="0" smtClean="0"/>
              <a:t>(0, 255, 128)</a:t>
            </a:r>
            <a:endParaRPr lang="en-US" sz="1600" dirty="0"/>
          </a:p>
        </p:txBody>
      </p:sp>
      <p:sp>
        <p:nvSpPr>
          <p:cNvPr id="28" name="TextBox 27"/>
          <p:cNvSpPr txBox="1"/>
          <p:nvPr/>
        </p:nvSpPr>
        <p:spPr>
          <a:xfrm>
            <a:off x="7974097" y="4950092"/>
            <a:ext cx="1234132" cy="338554"/>
          </a:xfrm>
          <a:prstGeom prst="rect">
            <a:avLst/>
          </a:prstGeom>
          <a:noFill/>
        </p:spPr>
        <p:txBody>
          <a:bodyPr wrap="none" rtlCol="0">
            <a:spAutoFit/>
          </a:bodyPr>
          <a:lstStyle/>
          <a:p>
            <a:r>
              <a:rPr lang="en-US" sz="1600" dirty="0" smtClean="0"/>
              <a:t>(0,255,255)</a:t>
            </a:r>
            <a:endParaRPr lang="en-US" sz="1600" dirty="0"/>
          </a:p>
        </p:txBody>
      </p:sp>
      <p:sp>
        <p:nvSpPr>
          <p:cNvPr id="29" name="TextBox 28"/>
          <p:cNvSpPr txBox="1"/>
          <p:nvPr/>
        </p:nvSpPr>
        <p:spPr>
          <a:xfrm>
            <a:off x="7974097" y="4763938"/>
            <a:ext cx="1119918" cy="338554"/>
          </a:xfrm>
          <a:prstGeom prst="rect">
            <a:avLst/>
          </a:prstGeom>
          <a:noFill/>
        </p:spPr>
        <p:txBody>
          <a:bodyPr wrap="none" rtlCol="0">
            <a:spAutoFit/>
          </a:bodyPr>
          <a:lstStyle/>
          <a:p>
            <a:r>
              <a:rPr lang="en-US" sz="1600" dirty="0" smtClean="0"/>
              <a:t>(128, 0, 0)</a:t>
            </a:r>
            <a:endParaRPr lang="en-US" sz="1600" dirty="0"/>
          </a:p>
        </p:txBody>
      </p:sp>
      <p:sp>
        <p:nvSpPr>
          <p:cNvPr id="30" name="TextBox 29"/>
          <p:cNvSpPr txBox="1"/>
          <p:nvPr/>
        </p:nvSpPr>
        <p:spPr>
          <a:xfrm>
            <a:off x="7974097" y="4567081"/>
            <a:ext cx="1234132" cy="338554"/>
          </a:xfrm>
          <a:prstGeom prst="rect">
            <a:avLst/>
          </a:prstGeom>
          <a:noFill/>
        </p:spPr>
        <p:txBody>
          <a:bodyPr wrap="none" rtlCol="0">
            <a:spAutoFit/>
          </a:bodyPr>
          <a:lstStyle/>
          <a:p>
            <a:r>
              <a:rPr lang="en-US" sz="1600" dirty="0" smtClean="0"/>
              <a:t>(128,0,128)</a:t>
            </a:r>
            <a:endParaRPr lang="en-US" sz="1600" dirty="0"/>
          </a:p>
        </p:txBody>
      </p:sp>
      <p:sp>
        <p:nvSpPr>
          <p:cNvPr id="31" name="TextBox 30"/>
          <p:cNvSpPr txBox="1"/>
          <p:nvPr/>
        </p:nvSpPr>
        <p:spPr>
          <a:xfrm>
            <a:off x="7909868" y="3035837"/>
            <a:ext cx="1119918" cy="338554"/>
          </a:xfrm>
          <a:prstGeom prst="rect">
            <a:avLst/>
          </a:prstGeom>
          <a:noFill/>
        </p:spPr>
        <p:txBody>
          <a:bodyPr wrap="none" rtlCol="0">
            <a:spAutoFit/>
          </a:bodyPr>
          <a:lstStyle/>
          <a:p>
            <a:r>
              <a:rPr lang="en-US" sz="1600" dirty="0" smtClean="0"/>
              <a:t>(255, 0, 0)</a:t>
            </a:r>
            <a:endParaRPr lang="en-US" sz="1600" dirty="0"/>
          </a:p>
        </p:txBody>
      </p:sp>
      <p:sp>
        <p:nvSpPr>
          <p:cNvPr id="32" name="TextBox 31"/>
          <p:cNvSpPr txBox="1"/>
          <p:nvPr/>
        </p:nvSpPr>
        <p:spPr>
          <a:xfrm>
            <a:off x="7802340" y="1493710"/>
            <a:ext cx="1462359" cy="338554"/>
          </a:xfrm>
          <a:prstGeom prst="rect">
            <a:avLst/>
          </a:prstGeom>
          <a:noFill/>
        </p:spPr>
        <p:txBody>
          <a:bodyPr wrap="none" rtlCol="0">
            <a:spAutoFit/>
          </a:bodyPr>
          <a:lstStyle/>
          <a:p>
            <a:r>
              <a:rPr lang="en-US" sz="1600" dirty="0" smtClean="0"/>
              <a:t>(255,255,255)</a:t>
            </a:r>
            <a:endParaRPr lang="en-US" sz="1600" dirty="0"/>
          </a:p>
        </p:txBody>
      </p:sp>
      <p:sp>
        <p:nvSpPr>
          <p:cNvPr id="33" name="TextBox 32"/>
          <p:cNvSpPr txBox="1"/>
          <p:nvPr/>
        </p:nvSpPr>
        <p:spPr>
          <a:xfrm>
            <a:off x="7775943" y="3241142"/>
            <a:ext cx="1462359" cy="338554"/>
          </a:xfrm>
          <a:prstGeom prst="rect">
            <a:avLst/>
          </a:prstGeom>
          <a:noFill/>
        </p:spPr>
        <p:txBody>
          <a:bodyPr wrap="none" rtlCol="0">
            <a:spAutoFit/>
          </a:bodyPr>
          <a:lstStyle/>
          <a:p>
            <a:r>
              <a:rPr lang="en-US" sz="1600" dirty="0" smtClean="0"/>
              <a:t>(128,255,255)</a:t>
            </a:r>
            <a:endParaRPr lang="en-US" sz="1600" dirty="0"/>
          </a:p>
        </p:txBody>
      </p:sp>
    </p:spTree>
    <p:extLst>
      <p:ext uri="{BB962C8B-B14F-4D97-AF65-F5344CB8AC3E}">
        <p14:creationId xmlns:p14="http://schemas.microsoft.com/office/powerpoint/2010/main" val="224138961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I do again?</a:t>
            </a:r>
            <a:endParaRPr lang="en-US" dirty="0"/>
          </a:p>
        </p:txBody>
      </p:sp>
      <p:sp>
        <p:nvSpPr>
          <p:cNvPr id="3" name="Content Placeholder 2"/>
          <p:cNvSpPr>
            <a:spLocks noGrp="1"/>
          </p:cNvSpPr>
          <p:nvPr>
            <p:ph sz="quarter" idx="1"/>
          </p:nvPr>
        </p:nvSpPr>
        <p:spPr/>
        <p:txBody>
          <a:bodyPr>
            <a:normAutofit fontScale="92500"/>
          </a:bodyPr>
          <a:lstStyle/>
          <a:p>
            <a:r>
              <a:rPr lang="en-US" dirty="0" smtClean="0"/>
              <a:t>Install </a:t>
            </a:r>
            <a:r>
              <a:rPr lang="en-US" dirty="0" err="1" smtClean="0"/>
              <a:t>CMake</a:t>
            </a:r>
            <a:r>
              <a:rPr lang="en-US" dirty="0" smtClean="0"/>
              <a:t> &amp; VTK.</a:t>
            </a:r>
          </a:p>
          <a:p>
            <a:r>
              <a:rPr lang="en-US" dirty="0" smtClean="0"/>
              <a:t>Download “project1A.cxx” from class website</a:t>
            </a:r>
          </a:p>
          <a:p>
            <a:r>
              <a:rPr lang="en-US" dirty="0" smtClean="0"/>
              <a:t>Download “</a:t>
            </a:r>
            <a:r>
              <a:rPr lang="en-US" dirty="0" err="1" smtClean="0"/>
              <a:t>CMakeLists.txt</a:t>
            </a:r>
            <a:r>
              <a:rPr lang="en-US" dirty="0" smtClean="0"/>
              <a:t>” from class website</a:t>
            </a:r>
          </a:p>
          <a:p>
            <a:r>
              <a:rPr lang="en-US" dirty="0" smtClean="0"/>
              <a:t>Run </a:t>
            </a:r>
            <a:r>
              <a:rPr lang="en-US" dirty="0" err="1" smtClean="0"/>
              <a:t>CMake</a:t>
            </a:r>
            <a:endParaRPr lang="en-US" dirty="0" smtClean="0"/>
          </a:p>
          <a:p>
            <a:r>
              <a:rPr lang="en-US" dirty="0" smtClean="0"/>
              <a:t>Modify project1A.cxx to complete the assignment</a:t>
            </a:r>
          </a:p>
          <a:p>
            <a:r>
              <a:rPr lang="en-US" dirty="0" smtClean="0"/>
              <a:t>Run </a:t>
            </a:r>
            <a:r>
              <a:rPr lang="en-US" dirty="0" err="1" smtClean="0"/>
              <a:t>differencer</a:t>
            </a:r>
            <a:r>
              <a:rPr lang="en-US" dirty="0" smtClean="0"/>
              <a:t>!</a:t>
            </a:r>
          </a:p>
          <a:p>
            <a:pPr lvl="1"/>
            <a:r>
              <a:rPr lang="en-US" dirty="0" smtClean="0"/>
              <a:t>Less than half credit if it does not pass </a:t>
            </a:r>
            <a:r>
              <a:rPr lang="en-US" dirty="0" err="1" smtClean="0"/>
              <a:t>differencer</a:t>
            </a:r>
            <a:endParaRPr lang="en-US" dirty="0" smtClean="0"/>
          </a:p>
          <a:p>
            <a:r>
              <a:rPr lang="en-US" dirty="0" smtClean="0"/>
              <a:t>Upload project1A.cxx to Canvas</a:t>
            </a:r>
          </a:p>
        </p:txBody>
      </p:sp>
    </p:spTree>
    <p:extLst>
      <p:ext uri="{BB962C8B-B14F-4D97-AF65-F5344CB8AC3E}">
        <p14:creationId xmlns:p14="http://schemas.microsoft.com/office/powerpoint/2010/main" val="41171914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should you do if you run into trouble?</a:t>
            </a:r>
            <a:endParaRPr lang="en-US" dirty="0"/>
          </a:p>
        </p:txBody>
      </p:sp>
      <p:sp>
        <p:nvSpPr>
          <p:cNvPr id="3" name="Content Placeholder 2"/>
          <p:cNvSpPr>
            <a:spLocks noGrp="1"/>
          </p:cNvSpPr>
          <p:nvPr>
            <p:ph sz="quarter" idx="1"/>
          </p:nvPr>
        </p:nvSpPr>
        <p:spPr/>
        <p:txBody>
          <a:bodyPr/>
          <a:lstStyle/>
          <a:p>
            <a:pPr marL="514350" indent="-514350">
              <a:buFont typeface="+mj-lt"/>
              <a:buAutoNum type="arabicParenR"/>
            </a:pPr>
            <a:r>
              <a:rPr lang="en-US" dirty="0" smtClean="0"/>
              <a:t>Start with Piazza (?)</a:t>
            </a:r>
          </a:p>
          <a:p>
            <a:pPr marL="514350" indent="-514350">
              <a:buFont typeface="+mj-lt"/>
              <a:buAutoNum type="arabicParenR"/>
            </a:pPr>
            <a:r>
              <a:rPr lang="en-US" dirty="0" smtClean="0"/>
              <a:t>Surge </a:t>
            </a:r>
            <a:r>
              <a:rPr lang="en-US" dirty="0" smtClean="0"/>
              <a:t>OH </a:t>
            </a:r>
            <a:r>
              <a:rPr lang="en-US" dirty="0" smtClean="0"/>
              <a:t>this </a:t>
            </a:r>
            <a:r>
              <a:rPr lang="en-US" dirty="0" smtClean="0"/>
              <a:t>week</a:t>
            </a:r>
            <a:endParaRPr lang="en-US" dirty="0" smtClean="0"/>
          </a:p>
        </p:txBody>
      </p:sp>
      <p:sp>
        <p:nvSpPr>
          <p:cNvPr id="4" name="Rounded Rectangle 3"/>
          <p:cNvSpPr/>
          <p:nvPr/>
        </p:nvSpPr>
        <p:spPr>
          <a:xfrm>
            <a:off x="1202267" y="4944533"/>
            <a:ext cx="5994400" cy="1176867"/>
          </a:xfrm>
          <a:prstGeom prst="round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rPr>
              <a:t>Don’t forget: this lecture is available online</a:t>
            </a:r>
            <a:endParaRPr lang="en-US" sz="2400" dirty="0">
              <a:solidFill>
                <a:schemeClr val="tx1"/>
              </a:solidFill>
            </a:endParaRPr>
          </a:p>
        </p:txBody>
      </p:sp>
    </p:spTree>
    <p:extLst>
      <p:ext uri="{BB962C8B-B14F-4D97-AF65-F5344CB8AC3E}">
        <p14:creationId xmlns:p14="http://schemas.microsoft.com/office/powerpoint/2010/main" val="40836046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sz="quarter" idx="1"/>
          </p:nvPr>
        </p:nvSpPr>
        <p:spPr/>
        <p:txBody>
          <a:bodyPr/>
          <a:lstStyle/>
          <a:p>
            <a:r>
              <a:rPr lang="en-US" dirty="0" smtClean="0">
                <a:solidFill>
                  <a:srgbClr val="FF0000"/>
                </a:solidFill>
              </a:rPr>
              <a:t>What is Computer Graphics?</a:t>
            </a:r>
          </a:p>
          <a:p>
            <a:r>
              <a:rPr lang="en-US" dirty="0" smtClean="0"/>
              <a:t>Class Overview (Syllabus)</a:t>
            </a:r>
          </a:p>
          <a:p>
            <a:r>
              <a:rPr lang="en-US" dirty="0" smtClean="0"/>
              <a:t>Project 1A Overview</a:t>
            </a:r>
            <a:endParaRPr lang="en-US" dirty="0"/>
          </a:p>
        </p:txBody>
      </p:sp>
    </p:spTree>
    <p:extLst>
      <p:ext uri="{BB962C8B-B14F-4D97-AF65-F5344CB8AC3E}">
        <p14:creationId xmlns:p14="http://schemas.microsoft.com/office/powerpoint/2010/main" val="41098201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 Graphics</a:t>
            </a:r>
            <a:endParaRPr lang="en-US" dirty="0"/>
          </a:p>
        </p:txBody>
      </p:sp>
      <p:sp>
        <p:nvSpPr>
          <p:cNvPr id="3" name="Content Placeholder 2"/>
          <p:cNvSpPr>
            <a:spLocks noGrp="1"/>
          </p:cNvSpPr>
          <p:nvPr>
            <p:ph sz="quarter" idx="1"/>
          </p:nvPr>
        </p:nvSpPr>
        <p:spPr/>
        <p:txBody>
          <a:bodyPr/>
          <a:lstStyle/>
          <a:p>
            <a:r>
              <a:rPr lang="en-US" dirty="0"/>
              <a:t>Defined: pictorial computer output produced, through the use of software, on a display screen, plotter, or printer</a:t>
            </a:r>
            <a:r>
              <a:rPr lang="en-US" dirty="0" smtClean="0"/>
              <a:t>.</a:t>
            </a:r>
          </a:p>
        </p:txBody>
      </p:sp>
    </p:spTree>
    <p:extLst>
      <p:ext uri="{BB962C8B-B14F-4D97-AF65-F5344CB8AC3E}">
        <p14:creationId xmlns:p14="http://schemas.microsoft.com/office/powerpoint/2010/main" val="15701198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is computer graphics good for?</a:t>
            </a:r>
            <a:endParaRPr lang="en-US" dirty="0"/>
          </a:p>
        </p:txBody>
      </p:sp>
      <p:sp>
        <p:nvSpPr>
          <p:cNvPr id="3" name="Content Placeholder 2"/>
          <p:cNvSpPr>
            <a:spLocks noGrp="1"/>
          </p:cNvSpPr>
          <p:nvPr>
            <p:ph sz="quarter" idx="1"/>
          </p:nvPr>
        </p:nvSpPr>
        <p:spPr/>
        <p:txBody>
          <a:bodyPr/>
          <a:lstStyle/>
          <a:p>
            <a:r>
              <a:rPr lang="en-US" dirty="0" smtClean="0"/>
              <a:t>Ed Angel book:</a:t>
            </a:r>
          </a:p>
          <a:p>
            <a:pPr lvl="1"/>
            <a:r>
              <a:rPr lang="en-US" dirty="0" smtClean="0"/>
              <a:t>Display of information</a:t>
            </a:r>
          </a:p>
          <a:p>
            <a:pPr lvl="1"/>
            <a:r>
              <a:rPr lang="en-US" dirty="0" smtClean="0"/>
              <a:t>Design</a:t>
            </a:r>
          </a:p>
          <a:p>
            <a:pPr lvl="1"/>
            <a:r>
              <a:rPr lang="en-US" dirty="0" smtClean="0"/>
              <a:t>Simulation and animation</a:t>
            </a:r>
          </a:p>
          <a:p>
            <a:pPr lvl="1"/>
            <a:r>
              <a:rPr lang="en-US" dirty="0" smtClean="0"/>
              <a:t>User interfaces</a:t>
            </a:r>
            <a:endParaRPr lang="en-US" dirty="0"/>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656" y="1142132"/>
            <a:ext cx="2395411" cy="2394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6" name="Straight Arrow Connector 5"/>
          <p:cNvCxnSpPr>
            <a:endCxn id="4" idx="1"/>
          </p:cNvCxnSpPr>
          <p:nvPr/>
        </p:nvCxnSpPr>
        <p:spPr>
          <a:xfrm>
            <a:off x="4305178" y="2332913"/>
            <a:ext cx="648478" cy="6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9" name="Picture 8" descr="A5918853.jpeg"/>
          <p:cNvPicPr>
            <a:picLocks noChangeAspect="1"/>
          </p:cNvPicPr>
          <p:nvPr/>
        </p:nvPicPr>
        <p:blipFill>
          <a:blip r:embed="rId3">
            <a:extLst>
              <a:ext uri="{28A0092B-C50C-407E-A947-70E740481C1C}">
                <a14:useLocalDpi xmlns:a14="http://schemas.microsoft.com/office/drawing/2010/main" val="0"/>
              </a:ext>
            </a:extLst>
          </a:blip>
          <a:srcRect l="13055" r="21260"/>
          <a:stretch>
            <a:fillRect/>
          </a:stretch>
        </p:blipFill>
        <p:spPr>
          <a:xfrm>
            <a:off x="7331412" y="2635896"/>
            <a:ext cx="1812588" cy="2759529"/>
          </a:xfrm>
          <a:prstGeom prst="rect">
            <a:avLst/>
          </a:prstGeom>
        </p:spPr>
      </p:pic>
      <p:cxnSp>
        <p:nvCxnSpPr>
          <p:cNvPr id="13" name="Curved Connector 12"/>
          <p:cNvCxnSpPr/>
          <p:nvPr/>
        </p:nvCxnSpPr>
        <p:spPr>
          <a:xfrm>
            <a:off x="2413782" y="2855342"/>
            <a:ext cx="4917630" cy="954783"/>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pic>
        <p:nvPicPr>
          <p:cNvPr id="21" name="Picture 20" descr="url.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5447" y="4674450"/>
            <a:ext cx="2911399" cy="2183549"/>
          </a:xfrm>
          <a:prstGeom prst="rect">
            <a:avLst/>
          </a:prstGeom>
        </p:spPr>
      </p:pic>
      <p:cxnSp>
        <p:nvCxnSpPr>
          <p:cNvPr id="24" name="Straight Arrow Connector 23"/>
          <p:cNvCxnSpPr/>
          <p:nvPr/>
        </p:nvCxnSpPr>
        <p:spPr>
          <a:xfrm>
            <a:off x="3917892" y="3545642"/>
            <a:ext cx="2810075" cy="103911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Curved Connector 25"/>
          <p:cNvCxnSpPr/>
          <p:nvPr/>
        </p:nvCxnSpPr>
        <p:spPr>
          <a:xfrm>
            <a:off x="2549962" y="3621842"/>
            <a:ext cx="1558150" cy="795918"/>
          </a:xfrm>
          <a:prstGeom prst="curvedConnector3">
            <a:avLst>
              <a:gd name="adj1" fmla="val 85260"/>
            </a:avLst>
          </a:prstGeom>
          <a:ln>
            <a:tailEnd type="arrow"/>
          </a:ln>
        </p:spPr>
        <p:style>
          <a:lnRef idx="2">
            <a:schemeClr val="accent1"/>
          </a:lnRef>
          <a:fillRef idx="0">
            <a:schemeClr val="accent1"/>
          </a:fillRef>
          <a:effectRef idx="1">
            <a:schemeClr val="accent1"/>
          </a:effectRef>
          <a:fontRef idx="minor">
            <a:schemeClr val="tx1"/>
          </a:fontRef>
        </p:style>
      </p:cxnSp>
      <p:pic>
        <p:nvPicPr>
          <p:cNvPr id="18" name="Picture 17" descr="url.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6895" y="4341560"/>
            <a:ext cx="3147282" cy="2360462"/>
          </a:xfrm>
          <a:prstGeom prst="rect">
            <a:avLst/>
          </a:prstGeom>
        </p:spPr>
      </p:pic>
      <p:pic>
        <p:nvPicPr>
          <p:cNvPr id="32" name="Picture 31" descr="url.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4341560"/>
            <a:ext cx="3145549" cy="2516439"/>
          </a:xfrm>
          <a:prstGeom prst="rect">
            <a:avLst/>
          </a:prstGeom>
        </p:spPr>
      </p:pic>
      <p:cxnSp>
        <p:nvCxnSpPr>
          <p:cNvPr id="37" name="Straight Arrow Connector 36"/>
          <p:cNvCxnSpPr/>
          <p:nvPr/>
        </p:nvCxnSpPr>
        <p:spPr>
          <a:xfrm flipH="1">
            <a:off x="1846364" y="4165600"/>
            <a:ext cx="405769" cy="1759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85127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challenges?</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How do you transform geometric primitives to images?</a:t>
            </a:r>
          </a:p>
          <a:p>
            <a:pPr lvl="1"/>
            <a:r>
              <a:rPr lang="en-US" dirty="0" smtClean="0">
                <a:sym typeface="Wingdings"/>
              </a:rPr>
              <a:t></a:t>
            </a:r>
            <a:r>
              <a:rPr lang="en-US" dirty="0" smtClean="0"/>
              <a:t> We will focus on the “</a:t>
            </a:r>
            <a:r>
              <a:rPr lang="en-US" dirty="0" err="1" smtClean="0"/>
              <a:t>rasterization</a:t>
            </a:r>
            <a:r>
              <a:rPr lang="en-US" dirty="0" smtClean="0"/>
              <a:t>” method, which is what specialized hardware (GPUs) use</a:t>
            </a:r>
          </a:p>
          <a:p>
            <a:pPr lvl="2"/>
            <a:r>
              <a:rPr lang="en-US" dirty="0" smtClean="0"/>
              <a:t>The next lecture will give an overview of </a:t>
            </a:r>
            <a:r>
              <a:rPr lang="en-US" dirty="0" err="1" smtClean="0"/>
              <a:t>rasterization</a:t>
            </a:r>
            <a:endParaRPr lang="en-US" dirty="0" smtClean="0"/>
          </a:p>
          <a:p>
            <a:pPr lvl="2"/>
            <a:r>
              <a:rPr lang="en-US" dirty="0" smtClean="0"/>
              <a:t>In the coming weeks, we will learn how to transform the geometry so it can be rendered, which will require linear algebraic techniques</a:t>
            </a:r>
          </a:p>
          <a:p>
            <a:pPr lvl="1"/>
            <a:r>
              <a:rPr lang="en-US" dirty="0" smtClean="0">
                <a:sym typeface="Wingdings"/>
              </a:rPr>
              <a:t></a:t>
            </a:r>
            <a:r>
              <a:rPr lang="en-US" dirty="0" smtClean="0"/>
              <a:t> In the latter part of the course, I will give an overview of an alternate method, called ray tracing</a:t>
            </a:r>
            <a:endParaRPr lang="en-US" dirty="0"/>
          </a:p>
        </p:txBody>
      </p:sp>
    </p:spTree>
    <p:extLst>
      <p:ext uri="{BB962C8B-B14F-4D97-AF65-F5344CB8AC3E}">
        <p14:creationId xmlns:p14="http://schemas.microsoft.com/office/powerpoint/2010/main" val="86002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3478</TotalTime>
  <Words>2656</Words>
  <Application>Microsoft Macintosh PowerPoint</Application>
  <PresentationFormat>On-screen Show (4:3)</PresentationFormat>
  <Paragraphs>312</Paragraphs>
  <Slides>54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Calibri</vt:lpstr>
      <vt:lpstr>Mangal</vt:lpstr>
      <vt:lpstr>ＭＳ Ｐゴシック</vt:lpstr>
      <vt:lpstr>Tw Cen MT</vt:lpstr>
      <vt:lpstr>Wingdings</vt:lpstr>
      <vt:lpstr>Arial</vt:lpstr>
      <vt:lpstr>Office Theme</vt:lpstr>
      <vt:lpstr>CIS 441/541:  Introduction to Computer Graphics</vt:lpstr>
      <vt:lpstr>Hi, I’m Hank…</vt:lpstr>
      <vt:lpstr>My Background</vt:lpstr>
      <vt:lpstr>Trying to Add the Class?</vt:lpstr>
      <vt:lpstr>Outline</vt:lpstr>
      <vt:lpstr>Outline</vt:lpstr>
      <vt:lpstr>Computer Graphics</vt:lpstr>
      <vt:lpstr>What is computer graphics good for?</vt:lpstr>
      <vt:lpstr>What are the challenges?</vt:lpstr>
      <vt:lpstr>What are the challenges?</vt:lpstr>
      <vt:lpstr>What are the challenges?</vt:lpstr>
      <vt:lpstr>We are starting this class off “old school.”</vt:lpstr>
      <vt:lpstr>We are starting this class off “old school.”</vt:lpstr>
      <vt:lpstr>We are starting this class off “old school.”</vt:lpstr>
      <vt:lpstr>We are starting this class off “old school.”</vt:lpstr>
      <vt:lpstr>Outline</vt:lpstr>
      <vt:lpstr>Syllabus</vt:lpstr>
      <vt:lpstr>Expectations</vt:lpstr>
      <vt:lpstr>Expectations</vt:lpstr>
      <vt:lpstr>Norms for this class</vt:lpstr>
      <vt:lpstr>This Class In a Nutshell…</vt:lpstr>
      <vt:lpstr>Course Materials</vt:lpstr>
      <vt:lpstr>Grading</vt:lpstr>
      <vt:lpstr>Project 1 (30): Implement graphics algorithms in Software</vt:lpstr>
      <vt:lpstr>Projects 2, 3, and midterm</vt:lpstr>
      <vt:lpstr>Final Project Ideas</vt:lpstr>
      <vt:lpstr>Grading</vt:lpstr>
      <vt:lpstr>Grading</vt:lpstr>
      <vt:lpstr>Midterm</vt:lpstr>
      <vt:lpstr>Final Project</vt:lpstr>
      <vt:lpstr>In All…</vt:lpstr>
      <vt:lpstr>Office Hours </vt:lpstr>
      <vt:lpstr>Academic Misconduct (1 of 2)</vt:lpstr>
      <vt:lpstr>Academic Misconduct (2 of 2)</vt:lpstr>
      <vt:lpstr>Working Together</vt:lpstr>
      <vt:lpstr>Working Together, part 2</vt:lpstr>
      <vt:lpstr>Evaluation Criteria</vt:lpstr>
      <vt:lpstr>Late Passes</vt:lpstr>
      <vt:lpstr>Planned Absences</vt:lpstr>
      <vt:lpstr>Class Summary</vt:lpstr>
      <vt:lpstr>Outline</vt:lpstr>
      <vt:lpstr>Project #1A</vt:lpstr>
      <vt:lpstr>Project #1A: background</vt:lpstr>
      <vt:lpstr>Project #1A: background</vt:lpstr>
      <vt:lpstr>Project #1A: background</vt:lpstr>
      <vt:lpstr>Project #1A: background</vt:lpstr>
      <vt:lpstr>Project #1A in a nutshell</vt:lpstr>
      <vt:lpstr>What is                  ? </vt:lpstr>
      <vt:lpstr>How do you install CMake?</vt:lpstr>
      <vt:lpstr>What is the                                  ? </vt:lpstr>
      <vt:lpstr>How do you install VTK?</vt:lpstr>
      <vt:lpstr>What is the image I’m supposed to make?</vt:lpstr>
      <vt:lpstr>What do I do again?</vt:lpstr>
      <vt:lpstr>What should you do if you run into trouble?</vt:lpstr>
    </vt:vector>
  </TitlesOfParts>
  <Manager/>
  <Company>University of Oregon</Company>
  <LinksUpToDate>false</LinksUpToDate>
  <SharedDoc>false</SharedDoc>
  <HyperlinkBase/>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Colin Miller</dc:creator>
  <cp:keywords/>
  <dc:description/>
  <cp:lastModifiedBy>Hank Chidls</cp:lastModifiedBy>
  <cp:revision>90</cp:revision>
  <dcterms:created xsi:type="dcterms:W3CDTF">2013-10-02T16:37:11Z</dcterms:created>
  <dcterms:modified xsi:type="dcterms:W3CDTF">2019-01-07T23:32:40Z</dcterms:modified>
  <cp:category/>
</cp:coreProperties>
</file>

<file path=docProps/thumbnail.jpeg>
</file>